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6"/>
  </p:notesMasterIdLst>
  <p:sldIdLst>
    <p:sldId id="287" r:id="rId2"/>
    <p:sldId id="268" r:id="rId3"/>
    <p:sldId id="270" r:id="rId4"/>
    <p:sldId id="271" r:id="rId5"/>
    <p:sldId id="272" r:id="rId6"/>
    <p:sldId id="273" r:id="rId7"/>
    <p:sldId id="257" r:id="rId8"/>
    <p:sldId id="259" r:id="rId9"/>
    <p:sldId id="260" r:id="rId10"/>
    <p:sldId id="311" r:id="rId11"/>
    <p:sldId id="261" r:id="rId12"/>
    <p:sldId id="262" r:id="rId13"/>
    <p:sldId id="324" r:id="rId14"/>
    <p:sldId id="297" r:id="rId15"/>
    <p:sldId id="298" r:id="rId16"/>
    <p:sldId id="299" r:id="rId17"/>
    <p:sldId id="314" r:id="rId18"/>
    <p:sldId id="290" r:id="rId19"/>
    <p:sldId id="291" r:id="rId20"/>
    <p:sldId id="294" r:id="rId21"/>
    <p:sldId id="263" r:id="rId22"/>
    <p:sldId id="264" r:id="rId23"/>
    <p:sldId id="303" r:id="rId24"/>
    <p:sldId id="315" r:id="rId25"/>
    <p:sldId id="323" r:id="rId26"/>
    <p:sldId id="327" r:id="rId27"/>
    <p:sldId id="301" r:id="rId28"/>
    <p:sldId id="316" r:id="rId29"/>
    <p:sldId id="317" r:id="rId30"/>
    <p:sldId id="318" r:id="rId31"/>
    <p:sldId id="319" r:id="rId32"/>
    <p:sldId id="320" r:id="rId33"/>
    <p:sldId id="321" r:id="rId34"/>
    <p:sldId id="32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>
      <p:cViewPr>
        <p:scale>
          <a:sx n="80" d="100"/>
          <a:sy n="80" d="100"/>
        </p:scale>
        <p:origin x="-1435" y="-3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5-02-13T17:47:55.10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5-02-13T17:48:01.03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01236-9701-4433-A9DB-D45C57BCCBF0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F93C2-C19A-48F7-9CC3-3BF8B59A7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1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 </a:t>
            </a:r>
            <a:r>
              <a:rPr lang="en-US" sz="2900" dirty="0" smtClean="0"/>
              <a:t>Intended Gas Use</a:t>
            </a:r>
          </a:p>
          <a:p>
            <a:pPr lvl="2"/>
            <a:r>
              <a:rPr lang="en-US" sz="2500" dirty="0" smtClean="0"/>
              <a:t>Can  be used in boilers, in combustion engines, in </a:t>
            </a:r>
            <a:r>
              <a:rPr lang="en-US" sz="2500" u="sng" dirty="0" smtClean="0"/>
              <a:t>electrical generators</a:t>
            </a:r>
            <a:r>
              <a:rPr lang="en-US" sz="2500" dirty="0" smtClean="0"/>
              <a:t>, as vehicle fuel, or injected into the natural gas pipeline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sz="2400" dirty="0" smtClean="0"/>
              <a:t>Amount of methane originally emitted is called ‘baseline’ emissions</a:t>
            </a:r>
          </a:p>
          <a:p>
            <a:pPr lvl="1"/>
            <a:r>
              <a:rPr lang="en-US" sz="2400" dirty="0" smtClean="0"/>
              <a:t>Different baseline emissions contribute to different emission reductions between similar farms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2EF5F-083C-4DC0-9988-70E94AC922D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Names as Hyper</a:t>
            </a:r>
            <a:r>
              <a:rPr lang="en-US" baseline="0" dirty="0" smtClean="0"/>
              <a:t>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this slide during presentations: all three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2D169-32C0-43ED-AAEE-EE20CC3DDA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93C2-C19A-48F7-9CC3-3BF8B59A7F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CF3CB-E41D-41DF-A42F-1747991503F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5974D-7C83-4DF6-B875-8AAC2AE338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CF3CB-E41D-41DF-A42F-1747991503F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5974D-7C83-4DF6-B875-8AAC2AE3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CF3CB-E41D-41DF-A42F-1747991503F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5974D-7C83-4DF6-B875-8AAC2AE3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56208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62088" cy="4800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CF3CB-E41D-41DF-A42F-1747991503F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5974D-7C83-4DF6-B875-8AAC2AE3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CF3CB-E41D-41DF-A42F-1747991503F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5974D-7C83-4DF6-B875-8AAC2AE338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CF3CB-E41D-41DF-A42F-1747991503F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5974D-7C83-4DF6-B875-8AAC2AE3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CF3CB-E41D-41DF-A42F-1747991503F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5974D-7C83-4DF6-B875-8AAC2AE3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CF3CB-E41D-41DF-A42F-1747991503F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5974D-7C83-4DF6-B875-8AAC2AE3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CF3CB-E41D-41DF-A42F-1747991503F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5974D-7C83-4DF6-B875-8AAC2AE338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CF3CB-E41D-41DF-A42F-1747991503F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5974D-7C83-4DF6-B875-8AAC2AE33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CF3CB-E41D-41DF-A42F-1747991503F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5974D-7C83-4DF6-B875-8AAC2AE338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5CF3CB-E41D-41DF-A42F-1747991503F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2B5974D-7C83-4DF6-B875-8AAC2AE338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.state.pa.us/portal/server.pt/gateway/PTARGS_0_2_24476_10297_0_43/AgWebsite/ProgramDetail.aspx?name=Resource-Enhancement-and-Protection-(REAP)&amp;navid=12&amp;parentnavid=0&amp;palid=22&amp;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4e.co.in/waste_cattle_dung.ph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cmdigesters.com/facility-types/dairy/" TargetMode="External"/><Relationship Id="rId5" Type="http://schemas.openxmlformats.org/officeDocument/2006/relationships/hyperlink" Target="http://www.nrdc.org/energy/renewables/biomass.asp" TargetMode="External"/><Relationship Id="rId4" Type="http://schemas.openxmlformats.org/officeDocument/2006/relationships/hyperlink" Target="http://epa.gov/agstar/documents/2010_digester_update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lar.com/" TargetMode="External"/><Relationship Id="rId7" Type="http://schemas.openxmlformats.org/officeDocument/2006/relationships/hyperlink" Target="http://www.climateactionreserve.org/" TargetMode="External"/><Relationship Id="rId2" Type="http://schemas.openxmlformats.org/officeDocument/2006/relationships/hyperlink" Target="http://www.biogreenengineeri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sengalt.com/" TargetMode="External"/><Relationship Id="rId5" Type="http://schemas.openxmlformats.org/officeDocument/2006/relationships/hyperlink" Target="http://agriwaste.com/" TargetMode="External"/><Relationship Id="rId4" Type="http://schemas.openxmlformats.org/officeDocument/2006/relationships/hyperlink" Target="http://www.rcmdigester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dalefarms.com/" TargetMode="External"/><Relationship Id="rId2" Type="http://schemas.openxmlformats.org/officeDocument/2006/relationships/hyperlink" Target="http://www.wannerspridenjoyfarm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dc.org/energy/renewables/map_biomass.as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cs.usda.gov/wps/portal/nrcs/main/national/programs/farmbill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Daniel Boone Green Team Presents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Anaerobic Digesters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Solid Separator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51054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Filters</a:t>
            </a:r>
          </a:p>
          <a:p>
            <a:pPr lvl="1"/>
            <a:r>
              <a:rPr lang="en-US" sz="2000" dirty="0" smtClean="0"/>
              <a:t>Powered by screw press </a:t>
            </a:r>
          </a:p>
          <a:p>
            <a:pPr lvl="2"/>
            <a:r>
              <a:rPr lang="en-US" sz="1800" dirty="0" smtClean="0"/>
              <a:t>Augers out Liquid </a:t>
            </a:r>
          </a:p>
          <a:p>
            <a:r>
              <a:rPr lang="en-US" sz="2400" dirty="0" smtClean="0"/>
              <a:t>Liquid Digestate</a:t>
            </a:r>
          </a:p>
          <a:p>
            <a:pPr lvl="1"/>
            <a:r>
              <a:rPr lang="en-US" sz="2000" dirty="0" smtClean="0"/>
              <a:t>Faster absorption into plants, because of nitrifying bacteria (Bio Fertilizer) </a:t>
            </a:r>
          </a:p>
          <a:p>
            <a:pPr lvl="1"/>
            <a:r>
              <a:rPr lang="en-US" sz="2000" dirty="0" smtClean="0"/>
              <a:t>Irrigation Pump, slower but more beneficial </a:t>
            </a:r>
          </a:p>
          <a:p>
            <a:r>
              <a:rPr lang="en-US" sz="2400" dirty="0" smtClean="0"/>
              <a:t>Fibrous Digestate 	</a:t>
            </a:r>
          </a:p>
          <a:p>
            <a:pPr lvl="1"/>
            <a:r>
              <a:rPr lang="en-US" sz="2000" dirty="0" smtClean="0"/>
              <a:t>Bedding (Straw cost avoided, savings of $37,000)</a:t>
            </a:r>
          </a:p>
          <a:p>
            <a:pPr lvl="1"/>
            <a:r>
              <a:rPr lang="en-US" sz="2000" dirty="0" smtClean="0"/>
              <a:t>Phosphorus Application Reduced</a:t>
            </a:r>
          </a:p>
          <a:p>
            <a:endParaRPr lang="en-US" dirty="0" smtClean="0"/>
          </a:p>
        </p:txBody>
      </p:sp>
      <p:pic>
        <p:nvPicPr>
          <p:cNvPr id="1026" name="Picture 2" descr="P:\Harwood\Biogas Digester\Challenge 3\Farmmmm Pictureeeeesssss\Zion\Wanner Farm Pictures\100_7479.JPG"/>
          <p:cNvPicPr>
            <a:picLocks noChangeAspect="1" noChangeArrowheads="1"/>
          </p:cNvPicPr>
          <p:nvPr/>
        </p:nvPicPr>
        <p:blipFill>
          <a:blip r:embed="rId3" cstate="print"/>
          <a:srcRect l="26006"/>
          <a:stretch>
            <a:fillRect/>
          </a:stretch>
        </p:blipFill>
        <p:spPr bwMode="auto">
          <a:xfrm>
            <a:off x="6629400" y="2590800"/>
            <a:ext cx="2189018" cy="2218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0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Environmentally Friendly</a:t>
            </a:r>
          </a:p>
          <a:p>
            <a:r>
              <a:rPr lang="en-US" dirty="0" smtClean="0"/>
              <a:t>Reduces the need to spread/transport manure</a:t>
            </a:r>
          </a:p>
          <a:p>
            <a:r>
              <a:rPr lang="en-US" dirty="0" smtClean="0"/>
              <a:t>Renewable Energy Credits/Carbon Credits</a:t>
            </a:r>
          </a:p>
          <a:p>
            <a:r>
              <a:rPr lang="en-US" dirty="0" smtClean="0"/>
              <a:t>Heat from the generator can be used as heat source</a:t>
            </a:r>
          </a:p>
          <a:p>
            <a:r>
              <a:rPr lang="en-US" dirty="0" smtClean="0"/>
              <a:t>Digestate can be used for bedding &amp; fertilizer</a:t>
            </a:r>
          </a:p>
          <a:p>
            <a:r>
              <a:rPr lang="en-US" dirty="0" smtClean="0"/>
              <a:t>Can become Energy Independent</a:t>
            </a:r>
          </a:p>
          <a:p>
            <a:r>
              <a:rPr lang="en-US" dirty="0" smtClean="0"/>
              <a:t>Odor Control</a:t>
            </a:r>
          </a:p>
          <a:p>
            <a:r>
              <a:rPr lang="en-US" dirty="0" smtClean="0"/>
              <a:t>Energy for farm and to sell back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Hydrogen Sulfide Smell</a:t>
            </a:r>
            <a:endParaRPr lang="en-US" dirty="0"/>
          </a:p>
          <a:p>
            <a:r>
              <a:rPr lang="en-US" dirty="0" smtClean="0"/>
              <a:t>Requires Initial Investment</a:t>
            </a:r>
          </a:p>
          <a:p>
            <a:r>
              <a:rPr lang="en-US" dirty="0" smtClean="0"/>
              <a:t>Routine Maintenance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43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Timeframe</a:t>
            </a:r>
            <a:endParaRPr lang="en-US" dirty="0"/>
          </a:p>
        </p:txBody>
      </p:sp>
      <p:pic>
        <p:nvPicPr>
          <p:cNvPr id="4" name="Picture 2" descr="rcm-design-build-proces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95400" y="1371600"/>
            <a:ext cx="7628634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00800" y="6488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*Courtesy RCM Digesters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Already Has 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62088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Approximately 200-250 (199 documented at dairy farms) commercial digesters in operation</a:t>
            </a:r>
          </a:p>
          <a:p>
            <a:pPr lvl="1"/>
            <a:r>
              <a:rPr lang="en-US" sz="2000" dirty="0" smtClean="0"/>
              <a:t>Digesters feasible at around 8,000 farms</a:t>
            </a:r>
          </a:p>
          <a:p>
            <a:pPr lvl="1"/>
            <a:r>
              <a:rPr lang="en-US" sz="2000" dirty="0" smtClean="0"/>
              <a:t>Only recently with the advent of metering has it been a profitable endeavor</a:t>
            </a:r>
          </a:p>
          <a:p>
            <a:r>
              <a:rPr lang="en-US" sz="2400" dirty="0" smtClean="0"/>
              <a:t>Mor Dale Farms– Mr. Ralph Moyer</a:t>
            </a:r>
          </a:p>
          <a:p>
            <a:pPr lvl="1"/>
            <a:r>
              <a:rPr lang="en-US" sz="2000" dirty="0" smtClean="0"/>
              <a:t>500 cows (heifers and calves) producing 15,000 gallons of manure daily (running for 6 years)</a:t>
            </a:r>
          </a:p>
          <a:p>
            <a:pPr lvl="1"/>
            <a:r>
              <a:rPr lang="en-US" sz="2000" dirty="0" smtClean="0"/>
              <a:t>Powering entire farm and 30-50 homes in area</a:t>
            </a:r>
          </a:p>
          <a:p>
            <a:r>
              <a:rPr lang="en-US" sz="2400" dirty="0" err="1" smtClean="0"/>
              <a:t>Wanner</a:t>
            </a:r>
            <a:r>
              <a:rPr lang="en-US" sz="2400" dirty="0" smtClean="0"/>
              <a:t> Pride ‘n’ Joy Farm – Mr. Alfred </a:t>
            </a:r>
            <a:r>
              <a:rPr lang="en-US" sz="2400" dirty="0" err="1" smtClean="0"/>
              <a:t>Wanner</a:t>
            </a:r>
            <a:endParaRPr lang="en-US" sz="2400" dirty="0" smtClean="0"/>
          </a:p>
          <a:p>
            <a:pPr lvl="1"/>
            <a:r>
              <a:rPr lang="en-US" sz="2000" dirty="0" smtClean="0"/>
              <a:t>700 cows </a:t>
            </a:r>
          </a:p>
          <a:p>
            <a:pPr lvl="1"/>
            <a:r>
              <a:rPr lang="en-US" sz="2000" dirty="0" smtClean="0"/>
              <a:t>Offsets electricity cost by $50,000 a year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88413" y="30838775"/>
              <a:ext cx="0" cy="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8413" y="308387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54038" y="30762575"/>
              <a:ext cx="0" cy="0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54038" y="3076257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Who’s Supporting These Projects?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43800" cy="5105400"/>
          </a:xfrm>
        </p:spPr>
        <p:txBody>
          <a:bodyPr>
            <a:normAutofit/>
          </a:bodyPr>
          <a:lstStyle/>
          <a:p>
            <a:pPr>
              <a:spcBef>
                <a:spcPts val="550"/>
              </a:spcBef>
            </a:pPr>
            <a:r>
              <a:rPr lang="en-US" sz="2400" dirty="0" smtClean="0"/>
              <a:t>Environmental Protection Agency (EPA)</a:t>
            </a:r>
          </a:p>
          <a:p>
            <a:pPr lvl="1"/>
            <a:r>
              <a:rPr lang="en-US" sz="2000" dirty="0" smtClean="0"/>
              <a:t>Government agency for the reduction of pollution to the environment with a focus on conservation projects</a:t>
            </a:r>
          </a:p>
          <a:p>
            <a:pPr lvl="1"/>
            <a:r>
              <a:rPr lang="en-US" sz="2000" dirty="0" err="1" smtClean="0"/>
              <a:t>AgSTAR</a:t>
            </a:r>
            <a:endParaRPr lang="en-US" sz="2000" dirty="0" smtClean="0"/>
          </a:p>
          <a:p>
            <a:pPr lvl="2">
              <a:spcBef>
                <a:spcPts val="550"/>
              </a:spcBef>
            </a:pPr>
            <a:r>
              <a:rPr lang="en-US" sz="1800" dirty="0" smtClean="0"/>
              <a:t>Outreach program focused on reducing methane emissions through the promotion of digester systems</a:t>
            </a:r>
          </a:p>
          <a:p>
            <a:pPr>
              <a:spcBef>
                <a:spcPts val="550"/>
              </a:spcBef>
            </a:pPr>
            <a:r>
              <a:rPr lang="en-US" sz="2400" dirty="0" smtClean="0"/>
              <a:t>Chesapeake Bay Foundation</a:t>
            </a:r>
          </a:p>
          <a:p>
            <a:pPr lvl="1"/>
            <a:r>
              <a:rPr lang="en-US" sz="2000" dirty="0" smtClean="0"/>
              <a:t>Leader and director of restoration projects in Chesapeake Bay Area (includes Maryland, Pennsylvania, Virginia, and Washington, D.C.)</a:t>
            </a:r>
          </a:p>
          <a:p>
            <a:pPr>
              <a:spcBef>
                <a:spcPts val="550"/>
              </a:spcBef>
            </a:pPr>
            <a:r>
              <a:rPr lang="en-US" sz="2400" dirty="0" smtClean="0"/>
              <a:t>Natural Resources Conservation Service (NRCS)</a:t>
            </a:r>
          </a:p>
          <a:p>
            <a:pPr lvl="1"/>
            <a:r>
              <a:rPr lang="en-US" sz="2000" dirty="0" smtClean="0"/>
              <a:t>Provides financial and technical assistance to farmers and ranchers for conservation projects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Frequently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62088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are the obstacles to widespread use of digesters?</a:t>
            </a:r>
          </a:p>
          <a:p>
            <a:pPr lvl="1"/>
            <a:r>
              <a:rPr lang="en-US" dirty="0" smtClean="0"/>
              <a:t>Number of animals and type of manure collection system</a:t>
            </a:r>
          </a:p>
          <a:p>
            <a:pPr lvl="1"/>
            <a:r>
              <a:rPr lang="en-US" dirty="0" smtClean="0"/>
              <a:t>Initial capital cost</a:t>
            </a:r>
          </a:p>
          <a:p>
            <a:r>
              <a:rPr lang="en-US" dirty="0" smtClean="0"/>
              <a:t>How do I know if a biogas digester is feasible for my farm?</a:t>
            </a:r>
          </a:p>
          <a:p>
            <a:pPr lvl="1"/>
            <a:r>
              <a:rPr lang="en-US" dirty="0" smtClean="0"/>
              <a:t>Manure Handling</a:t>
            </a:r>
          </a:p>
          <a:p>
            <a:pPr lvl="2"/>
            <a:r>
              <a:rPr lang="en-US" dirty="0" smtClean="0"/>
              <a:t>Systems require manure to be handled as a liquid, slurry, or semisolid (w/ little to no bedding)</a:t>
            </a:r>
          </a:p>
          <a:p>
            <a:pPr lvl="1"/>
            <a:r>
              <a:rPr lang="en-US" dirty="0" smtClean="0"/>
              <a:t>Grazing or Stalling</a:t>
            </a:r>
          </a:p>
          <a:p>
            <a:pPr lvl="2"/>
            <a:r>
              <a:rPr lang="en-US" dirty="0" smtClean="0"/>
              <a:t>Stalling allows easy collection of manure rather than if cows were grazing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Frequently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are biogas digesters usually funded?</a:t>
            </a:r>
          </a:p>
          <a:p>
            <a:pPr lvl="1"/>
            <a:r>
              <a:rPr lang="en-US" sz="2400" dirty="0" smtClean="0"/>
              <a:t>Various grants and loans</a:t>
            </a:r>
          </a:p>
          <a:p>
            <a:r>
              <a:rPr lang="en-US" sz="2800" dirty="0" smtClean="0"/>
              <a:t>Are there other financial gains, other than the energy produced?</a:t>
            </a:r>
          </a:p>
          <a:p>
            <a:pPr lvl="1"/>
            <a:r>
              <a:rPr lang="en-US" sz="2400" dirty="0" smtClean="0"/>
              <a:t>Carbon credits based on the amount of methane reduced through the digester’s installation</a:t>
            </a:r>
          </a:p>
          <a:p>
            <a:pPr lvl="1"/>
            <a:r>
              <a:rPr lang="en-US" sz="2400" dirty="0" smtClean="0"/>
              <a:t>Bedding</a:t>
            </a:r>
          </a:p>
          <a:p>
            <a:pPr lvl="1"/>
            <a:r>
              <a:rPr lang="en-US" sz="2400" dirty="0" smtClean="0"/>
              <a:t>Renewable Energy Credits</a:t>
            </a:r>
          </a:p>
          <a:p>
            <a:pPr lvl="1"/>
            <a:r>
              <a:rPr lang="en-US" sz="2400" dirty="0" smtClean="0"/>
              <a:t>Erosion/Soil Compaction Reduction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Chesapeake Bay Foundation</a:t>
            </a:r>
            <a:br>
              <a:rPr lang="en-US" smtClean="0"/>
            </a:br>
            <a:r>
              <a:rPr lang="en-US" smtClean="0"/>
              <a:t>Grant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REAP (Restoration Enhancement and Protection)</a:t>
            </a:r>
          </a:p>
          <a:p>
            <a:pPr lvl="1"/>
            <a:r>
              <a:rPr lang="en-US" sz="2200" dirty="0" smtClean="0"/>
              <a:t>Provides tax-credits to farmers for implementing environmentally sound farming practices</a:t>
            </a:r>
          </a:p>
          <a:p>
            <a:pPr lvl="1"/>
            <a:r>
              <a:rPr lang="en-US" sz="2200" dirty="0" smtClean="0"/>
              <a:t>Tries to cut down on manure spillage in the environment and pollution in the water</a:t>
            </a:r>
          </a:p>
          <a:p>
            <a:pPr lvl="1"/>
            <a:r>
              <a:rPr lang="en-US" sz="2200" dirty="0" smtClean="0"/>
              <a:t>Offers to pay for 50%-75% of these farm practices</a:t>
            </a:r>
          </a:p>
          <a:p>
            <a:pPr lvl="1"/>
            <a:r>
              <a:rPr lang="en-US" sz="2200" dirty="0" smtClean="0"/>
              <a:t>Application </a:t>
            </a:r>
            <a:r>
              <a:rPr lang="en-US" sz="2200" dirty="0" smtClean="0">
                <a:hlinkClick r:id="rId3"/>
              </a:rPr>
              <a:t>online</a:t>
            </a:r>
            <a:r>
              <a:rPr lang="en-US" sz="2200" dirty="0" smtClean="0"/>
              <a:t> through CBF website</a:t>
            </a:r>
          </a:p>
          <a:p>
            <a:r>
              <a:rPr lang="en-US" sz="2600" dirty="0" smtClean="0"/>
              <a:t>Buffer Bonus</a:t>
            </a:r>
          </a:p>
          <a:p>
            <a:pPr lvl="1"/>
            <a:r>
              <a:rPr lang="en-US" sz="2300" dirty="0" smtClean="0"/>
              <a:t>Help funds </a:t>
            </a:r>
            <a:r>
              <a:rPr lang="en-US" sz="2300" dirty="0" smtClean="0"/>
              <a:t>conservation work to make on-farm improvements affecting air quality</a:t>
            </a:r>
          </a:p>
          <a:p>
            <a:pPr lvl="1"/>
            <a:r>
              <a:rPr lang="en-US" sz="2200" dirty="0" smtClean="0"/>
              <a:t>Provides Conservation and Nutrient Management </a:t>
            </a:r>
            <a:r>
              <a:rPr lang="en-US" sz="2200" dirty="0" smtClean="0"/>
              <a:t>Plan </a:t>
            </a:r>
            <a:r>
              <a:rPr lang="en-US" sz="2200" dirty="0" smtClean="0"/>
              <a:t>to assist with applying for federal funding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NRCS </a:t>
            </a:r>
            <a:br>
              <a:rPr lang="en-US" sz="2800" dirty="0" smtClean="0"/>
            </a:br>
            <a:r>
              <a:rPr lang="en-US" sz="2800" dirty="0" smtClean="0"/>
              <a:t>(National Resources Conservation Service)</a:t>
            </a:r>
            <a:br>
              <a:rPr lang="en-US" sz="2800" dirty="0" smtClean="0"/>
            </a:br>
            <a:r>
              <a:rPr lang="en-US" sz="2800" dirty="0" smtClean="0"/>
              <a:t>Federal Farm Bill-Financial Assistance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562088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Environmental Quality Incentives Program</a:t>
            </a:r>
          </a:p>
          <a:p>
            <a:pPr lvl="1"/>
            <a:r>
              <a:rPr lang="en-US" sz="2400" dirty="0" smtClean="0"/>
              <a:t>Will provide financial and technical assistance to be paid after carrying out a designed action plan</a:t>
            </a:r>
          </a:p>
          <a:p>
            <a:pPr lvl="1"/>
            <a:r>
              <a:rPr lang="en-US" sz="2400" dirty="0" smtClean="0"/>
              <a:t>Contracts can last up to 10 years, after which the system should have paid for itself</a:t>
            </a:r>
          </a:p>
          <a:p>
            <a:r>
              <a:rPr lang="en-US" sz="2800" dirty="0" smtClean="0"/>
              <a:t>Conservation Stewardship Program</a:t>
            </a:r>
          </a:p>
          <a:p>
            <a:pPr lvl="1"/>
            <a:r>
              <a:rPr lang="en-US" sz="2400" dirty="0" smtClean="0"/>
              <a:t>Goal: improve water, habitat and air quality and increase clean energy</a:t>
            </a:r>
          </a:p>
          <a:p>
            <a:r>
              <a:rPr lang="en-US" sz="2800" dirty="0" smtClean="0"/>
              <a:t>Agricultural Management Assistance Program</a:t>
            </a:r>
          </a:p>
          <a:p>
            <a:pPr lvl="1"/>
            <a:r>
              <a:rPr lang="en-US" sz="2400" dirty="0" smtClean="0"/>
              <a:t>Promotes conservation as a way to reduce risks to natural resources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</a:t>
            </a:r>
            <a:r>
              <a:rPr lang="en-US" dirty="0" smtClean="0"/>
              <a:t>Outlook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1"/>
            <a:ext cx="7620000" cy="1676399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PA is #12 </a:t>
            </a:r>
            <a:r>
              <a:rPr lang="en-US" dirty="0" smtClean="0"/>
              <a:t>in total </a:t>
            </a:r>
            <a:r>
              <a:rPr lang="en-US" dirty="0"/>
              <a:t>a</a:t>
            </a:r>
            <a:r>
              <a:rPr lang="en-US" dirty="0" smtClean="0"/>
              <a:t>nimal waste: </a:t>
            </a:r>
            <a:r>
              <a:rPr lang="en-US" dirty="0" smtClean="0"/>
              <a:t>22 million tons</a:t>
            </a:r>
          </a:p>
          <a:p>
            <a:pPr lvl="1"/>
            <a:r>
              <a:rPr lang="en-US" sz="3200" dirty="0" smtClean="0"/>
              <a:t>Cattle waste is 82</a:t>
            </a:r>
            <a:r>
              <a:rPr lang="en-US" sz="3200" dirty="0" smtClean="0"/>
              <a:t>%</a:t>
            </a:r>
            <a:endParaRPr lang="en-US" sz="3200" dirty="0" smtClean="0"/>
          </a:p>
        </p:txBody>
      </p:sp>
      <p:pic>
        <p:nvPicPr>
          <p:cNvPr id="3074" name="Picture 2" descr="P:\Harwood\Biogas Digester\Challenge 3\Farmmmm Pictureeeeesssss\Zion\Wanner Farm Pictures\100_7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45598"/>
            <a:ext cx="2500457" cy="1875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3000" y="3257818"/>
            <a:ext cx="7848600" cy="212365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0" lvl="2" algn="ctr"/>
            <a:r>
              <a:rPr lang="en-US" sz="2800" dirty="0" smtClean="0"/>
              <a:t>30 Gal of Manure per cow per day</a:t>
            </a:r>
          </a:p>
          <a:p>
            <a:pPr marL="0" lvl="2" algn="ctr"/>
            <a:endParaRPr lang="en-US" sz="2800" dirty="0"/>
          </a:p>
          <a:p>
            <a:pPr marL="0" lvl="2" algn="ctr"/>
            <a:endParaRPr lang="en-US" sz="2800" dirty="0" smtClean="0"/>
          </a:p>
          <a:p>
            <a:pPr marL="0" lvl="2" algn="ctr"/>
            <a:r>
              <a:rPr lang="en-US" sz="4800" dirty="0" smtClean="0"/>
              <a:t>=</a:t>
            </a:r>
          </a:p>
          <a:p>
            <a:pPr marL="0" lvl="2" algn="ctr"/>
            <a:endParaRPr lang="en-US" sz="2800" dirty="0" smtClean="0"/>
          </a:p>
          <a:p>
            <a:pPr marL="0" lvl="2" algn="ctr"/>
            <a:endParaRPr lang="en-US" sz="2800" dirty="0" smtClean="0"/>
          </a:p>
          <a:p>
            <a:pPr marL="0" lvl="2" algn="ctr"/>
            <a:endParaRPr lang="en-US" sz="2800" dirty="0"/>
          </a:p>
          <a:p>
            <a:pPr marL="0" lvl="2" algn="ctr"/>
            <a:r>
              <a:rPr lang="en-US" sz="2800" dirty="0" smtClean="0"/>
              <a:t>Two100-Watt Bulbs for </a:t>
            </a:r>
            <a:r>
              <a:rPr lang="en-US" sz="2800" dirty="0"/>
              <a:t>24 </a:t>
            </a:r>
            <a:r>
              <a:rPr lang="en-US" sz="2800" dirty="0" smtClean="0"/>
              <a:t>hours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4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Farm Bill Financial Assistance:</a:t>
            </a:r>
            <a:br>
              <a:rPr lang="en-US" dirty="0" smtClean="0"/>
            </a:br>
            <a:r>
              <a:rPr lang="en-US" sz="3600" dirty="0" smtClean="0"/>
              <a:t>Conservation Stewardship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562088" cy="4800600"/>
          </a:xfrm>
        </p:spPr>
        <p:txBody>
          <a:bodyPr/>
          <a:lstStyle/>
          <a:p>
            <a:r>
              <a:rPr lang="en-US" dirty="0" smtClean="0"/>
              <a:t>Goal: improve water, habitat and air quality and increase clean energy</a:t>
            </a:r>
          </a:p>
          <a:p>
            <a:r>
              <a:rPr lang="en-US" dirty="0" smtClean="0"/>
              <a:t>5 year contracts consisting of two types of payments</a:t>
            </a:r>
          </a:p>
          <a:p>
            <a:pPr lvl="1"/>
            <a:r>
              <a:rPr lang="en-US" dirty="0" smtClean="0"/>
              <a:t>Annually: for conservation activities and maintaining those practices</a:t>
            </a:r>
          </a:p>
          <a:p>
            <a:pPr lvl="1"/>
            <a:r>
              <a:rPr lang="en-US" dirty="0" smtClean="0"/>
              <a:t>Supplemental: adopting resource-conservation crop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470" t="8333" r="16251" b="6250"/>
          <a:stretch>
            <a:fillRect/>
          </a:stretch>
        </p:blipFill>
        <p:spPr bwMode="auto">
          <a:xfrm>
            <a:off x="0" y="0"/>
            <a:ext cx="9144000" cy="688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10758" y="-9861"/>
            <a:ext cx="9154758" cy="6895900"/>
          </a:xfrm>
          <a:prstGeom prst="rect">
            <a:avLst/>
          </a:prstGeom>
          <a:solidFill>
            <a:srgbClr val="A6A6A6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24384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Case Studies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4641" t="8333" r="1508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Links and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hlinkClick r:id="rId3"/>
              </a:rPr>
              <a:t>Solutions 4 Energy Article on Digesters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4"/>
              </a:rPr>
              <a:t>EPA’s </a:t>
            </a:r>
            <a:r>
              <a:rPr lang="en-US" dirty="0" err="1" smtClean="0">
                <a:hlinkClick r:id="rId4"/>
              </a:rPr>
              <a:t>AgSTAR</a:t>
            </a:r>
            <a:r>
              <a:rPr lang="en-US" dirty="0" smtClean="0">
                <a:hlinkClick r:id="rId4"/>
              </a:rPr>
              <a:t> 2010 article on the statistics of Digesters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5"/>
              </a:rPr>
              <a:t>National Resource </a:t>
            </a:r>
            <a:r>
              <a:rPr lang="en-US" dirty="0" smtClean="0">
                <a:hlinkClick r:id="rId5"/>
              </a:rPr>
              <a:t>Defense </a:t>
            </a:r>
            <a:r>
              <a:rPr lang="en-US" dirty="0" smtClean="0">
                <a:hlinkClick r:id="rId5"/>
              </a:rPr>
              <a:t>Council’s Article on Biomass Energy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6"/>
              </a:rPr>
              <a:t>RCM’s Article on different Digester designs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Should I Contact to Get Started?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err="1" smtClean="0">
                <a:hlinkClick r:id="rId2"/>
              </a:rPr>
              <a:t>BioGreen</a:t>
            </a:r>
            <a:r>
              <a:rPr lang="en-US" dirty="0" smtClean="0">
                <a:hlinkClick r:id="rId2"/>
              </a:rPr>
              <a:t> Engineering</a:t>
            </a:r>
            <a:endParaRPr lang="en-US" dirty="0" smtClean="0"/>
          </a:p>
          <a:p>
            <a:pPr lvl="1"/>
            <a:r>
              <a:rPr lang="en-US" dirty="0" smtClean="0"/>
              <a:t>Consultation firm specializing in technical and regulatory assistance</a:t>
            </a:r>
          </a:p>
          <a:p>
            <a:pPr lvl="1"/>
            <a:r>
              <a:rPr lang="en-US" dirty="0" smtClean="0"/>
              <a:t>Services offered include:</a:t>
            </a:r>
          </a:p>
          <a:p>
            <a:pPr lvl="2"/>
            <a:r>
              <a:rPr lang="en-US" dirty="0" smtClean="0"/>
              <a:t>Analyze feasibility of project</a:t>
            </a:r>
          </a:p>
          <a:p>
            <a:pPr lvl="2"/>
            <a:r>
              <a:rPr lang="en-US" dirty="0" smtClean="0"/>
              <a:t>Walk through registration, validation, and certification processes</a:t>
            </a:r>
          </a:p>
          <a:p>
            <a:pPr lvl="2"/>
            <a:r>
              <a:rPr lang="en-US" dirty="0" smtClean="0"/>
              <a:t>Maximize client revenues without compromising greenhouse emission reduction credits</a:t>
            </a:r>
          </a:p>
          <a:p>
            <a:pPr lvl="1"/>
            <a:r>
              <a:rPr lang="en-US" dirty="0" smtClean="0"/>
              <a:t>Helped assess, design, construct, maintain, and monitor over 700 digesters worldwide</a:t>
            </a:r>
          </a:p>
          <a:p>
            <a:r>
              <a:rPr lang="en-US" dirty="0" err="1" smtClean="0">
                <a:hlinkClick r:id="rId3"/>
              </a:rPr>
              <a:t>Devlar</a:t>
            </a:r>
            <a:r>
              <a:rPr lang="en-US" dirty="0" smtClean="0">
                <a:hlinkClick r:id="rId3"/>
              </a:rPr>
              <a:t> Energy Marketing</a:t>
            </a:r>
            <a:endParaRPr lang="en-US" dirty="0" smtClean="0"/>
          </a:p>
          <a:p>
            <a:pPr lvl="1"/>
            <a:r>
              <a:rPr lang="en-US" dirty="0" smtClean="0"/>
              <a:t>Consultation firm for buying and selling of natural gas </a:t>
            </a:r>
          </a:p>
          <a:p>
            <a:pPr lvl="2"/>
            <a:r>
              <a:rPr lang="en-US" dirty="0" smtClean="0"/>
              <a:t>Specializing in finding best way to bring gas to market for highest price</a:t>
            </a:r>
          </a:p>
          <a:p>
            <a:pPr lvl="1"/>
            <a:r>
              <a:rPr lang="en-US" dirty="0" smtClean="0"/>
              <a:t>Helps handle contract negotiations, scheduling, invoicing, and imbalance management</a:t>
            </a:r>
          </a:p>
          <a:p>
            <a:r>
              <a:rPr lang="en-US" dirty="0" smtClean="0">
                <a:hlinkClick r:id="rId4"/>
              </a:rPr>
              <a:t>RCM Digesters</a:t>
            </a:r>
            <a:endParaRPr lang="en-US" dirty="0" smtClean="0"/>
          </a:p>
          <a:p>
            <a:pPr lvl="1"/>
            <a:r>
              <a:rPr lang="en-US" dirty="0" smtClean="0"/>
              <a:t>Consolation firm focused on finances and construction of digester</a:t>
            </a:r>
          </a:p>
          <a:p>
            <a:pPr lvl="2"/>
            <a:r>
              <a:rPr lang="en-US" dirty="0" smtClean="0"/>
              <a:t>Assess feasibility of digester and best type to use</a:t>
            </a:r>
          </a:p>
          <a:p>
            <a:pPr lvl="2"/>
            <a:r>
              <a:rPr lang="en-US" dirty="0" smtClean="0"/>
              <a:t>Determine costs and write grants</a:t>
            </a:r>
          </a:p>
          <a:p>
            <a:pPr lvl="2"/>
            <a:r>
              <a:rPr lang="en-US" dirty="0" smtClean="0"/>
              <a:t>Construct digester and test efficiency</a:t>
            </a:r>
          </a:p>
          <a:p>
            <a:r>
              <a:rPr lang="en-US" dirty="0" err="1" smtClean="0">
                <a:hlinkClick r:id="rId5"/>
              </a:rPr>
              <a:t>AgriWaste</a:t>
            </a:r>
            <a:endParaRPr lang="en-US" dirty="0" smtClean="0"/>
          </a:p>
          <a:p>
            <a:pPr lvl="1"/>
            <a:r>
              <a:rPr lang="en-US" dirty="0" smtClean="0"/>
              <a:t>Consultation firm focused on digester designs and verification of carbon credits</a:t>
            </a:r>
          </a:p>
          <a:p>
            <a:r>
              <a:rPr lang="en-US" dirty="0" smtClean="0">
                <a:hlinkClick r:id="rId6"/>
              </a:rPr>
              <a:t>Positive Energy Alternative, LLC</a:t>
            </a:r>
            <a:endParaRPr lang="en-US" dirty="0" smtClean="0"/>
          </a:p>
          <a:p>
            <a:pPr lvl="1"/>
            <a:r>
              <a:rPr lang="en-US" dirty="0" smtClean="0"/>
              <a:t>Consultation firm specializing in overall supervision of digester construction</a:t>
            </a:r>
          </a:p>
          <a:p>
            <a:pPr lvl="2"/>
            <a:r>
              <a:rPr lang="en-US" dirty="0" smtClean="0"/>
              <a:t>Determines biogas supply, obtains site and environmental permits, gains regulatory approval, supervises construction, etc.</a:t>
            </a:r>
          </a:p>
          <a:p>
            <a:r>
              <a:rPr lang="en-US" dirty="0" smtClean="0">
                <a:hlinkClick r:id="rId7"/>
              </a:rPr>
              <a:t>Climate Action Reserve</a:t>
            </a:r>
            <a:endParaRPr lang="en-US" dirty="0" smtClean="0"/>
          </a:p>
          <a:p>
            <a:pPr lvl="1"/>
            <a:r>
              <a:rPr lang="en-US" dirty="0" smtClean="0"/>
              <a:t>Consultation firm specializing in finance</a:t>
            </a:r>
          </a:p>
          <a:p>
            <a:pPr lvl="1"/>
            <a:r>
              <a:rPr lang="en-US" dirty="0" smtClean="0"/>
              <a:t>Sets standards for and issues carbon credits– tracks transaction of credits over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Farmers to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Mr.  Alfred </a:t>
            </a:r>
            <a:r>
              <a:rPr lang="en-US" dirty="0" err="1" smtClean="0"/>
              <a:t>Wanner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(717)278-1560</a:t>
            </a:r>
          </a:p>
          <a:p>
            <a:pPr lvl="1"/>
            <a:r>
              <a:rPr lang="en-US" dirty="0" smtClean="0"/>
              <a:t>5800 </a:t>
            </a:r>
            <a:r>
              <a:rPr lang="en-US" dirty="0" err="1" smtClean="0"/>
              <a:t>Wanner</a:t>
            </a:r>
            <a:r>
              <a:rPr lang="en-US" dirty="0" smtClean="0"/>
              <a:t> Road, Narvon, PA 17557</a:t>
            </a:r>
          </a:p>
          <a:p>
            <a:pPr lvl="1"/>
            <a:r>
              <a:rPr lang="en-US" dirty="0" smtClean="0">
                <a:hlinkClick r:id="rId2"/>
              </a:rPr>
              <a:t>Wanner’s Pride-n-Joy</a:t>
            </a:r>
            <a:endParaRPr lang="en-US" dirty="0" smtClean="0"/>
          </a:p>
          <a:p>
            <a:r>
              <a:rPr lang="en-US" dirty="0" smtClean="0"/>
              <a:t>Mr.  Ralph Moyer</a:t>
            </a:r>
          </a:p>
          <a:p>
            <a:pPr lvl="1"/>
            <a:r>
              <a:rPr lang="en-US" dirty="0" smtClean="0"/>
              <a:t>(717)933-5550</a:t>
            </a:r>
          </a:p>
          <a:p>
            <a:pPr lvl="1"/>
            <a:r>
              <a:rPr lang="en-US" dirty="0" smtClean="0"/>
              <a:t>91 </a:t>
            </a:r>
            <a:r>
              <a:rPr lang="en-US" dirty="0" err="1" smtClean="0"/>
              <a:t>Frystown</a:t>
            </a:r>
            <a:r>
              <a:rPr lang="en-US" dirty="0" smtClean="0"/>
              <a:t> Road, </a:t>
            </a:r>
            <a:r>
              <a:rPr lang="en-US" dirty="0" smtClean="0"/>
              <a:t>Myerstown, PA 17067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Mor-Dale Farms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Biogas Map – Contacts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http://www.nrdc.org/energy/renewables/map_biomass.asp#map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Qualifications for EQIP from NRCS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Must control or own non-industrial private forestland, cropland, rangeland, or pastureland</a:t>
            </a:r>
          </a:p>
          <a:p>
            <a:r>
              <a:rPr lang="en-US" smtClean="0"/>
              <a:t>Comply with Adjusted Gross Income provisions:</a:t>
            </a:r>
          </a:p>
          <a:p>
            <a:pPr lvl="1"/>
            <a:r>
              <a:rPr lang="en-US" smtClean="0"/>
              <a:t>AGI limit is $900,000</a:t>
            </a:r>
          </a:p>
          <a:p>
            <a:r>
              <a:rPr lang="en-US" smtClean="0"/>
              <a:t>Agree with highly erodible land/wetland conservation requirements:</a:t>
            </a:r>
          </a:p>
          <a:p>
            <a:pPr lvl="1"/>
            <a:r>
              <a:rPr lang="en-US" smtClean="0"/>
              <a:t>Cannot change a wetland for agricultural production</a:t>
            </a:r>
          </a:p>
          <a:p>
            <a:r>
              <a:rPr lang="en-US" smtClean="0"/>
              <a:t>Develop a plan of operation with the EQIP</a:t>
            </a:r>
          </a:p>
          <a:p>
            <a:pPr lvl="1"/>
            <a:endParaRPr lang="en-US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3008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Eligibility for Increased/Advanced Payment through NRCS Farm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Up to 50% of the total payment up front</a:t>
            </a:r>
          </a:p>
          <a:p>
            <a:r>
              <a:rPr lang="en-US" smtClean="0"/>
              <a:t>Socially disadvantaged farmers (racial discrimination)</a:t>
            </a:r>
          </a:p>
          <a:p>
            <a:r>
              <a:rPr lang="en-US" smtClean="0"/>
              <a:t>Farmers with limited resources</a:t>
            </a:r>
          </a:p>
          <a:p>
            <a:r>
              <a:rPr lang="en-US" smtClean="0"/>
              <a:t>Indian Tribes</a:t>
            </a:r>
          </a:p>
          <a:p>
            <a:r>
              <a:rPr lang="en-US" smtClean="0"/>
              <a:t>War veterans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616754" cy="4800600"/>
          </a:xfrm>
        </p:spPr>
        <p:txBody>
          <a:bodyPr/>
          <a:lstStyle/>
          <a:p>
            <a:r>
              <a:rPr lang="en-US" dirty="0" smtClean="0"/>
              <a:t>Reduced Runoff </a:t>
            </a:r>
            <a:endParaRPr lang="en-US" dirty="0" smtClean="0"/>
          </a:p>
          <a:p>
            <a:pPr lvl="1"/>
            <a:r>
              <a:rPr lang="en-US" dirty="0"/>
              <a:t>Free Stall Barn </a:t>
            </a:r>
          </a:p>
          <a:p>
            <a:pPr lvl="1"/>
            <a:r>
              <a:rPr lang="en-US" dirty="0"/>
              <a:t>Manure Scraper </a:t>
            </a:r>
          </a:p>
          <a:p>
            <a:pPr lvl="1"/>
            <a:r>
              <a:rPr lang="en-US" dirty="0" smtClean="0"/>
              <a:t>Stream </a:t>
            </a:r>
            <a:r>
              <a:rPr lang="en-US" dirty="0" smtClean="0"/>
              <a:t>Health </a:t>
            </a:r>
          </a:p>
          <a:p>
            <a:pPr lvl="1"/>
            <a:r>
              <a:rPr lang="en-US" dirty="0" smtClean="0"/>
              <a:t>Phosphorus </a:t>
            </a:r>
          </a:p>
          <a:p>
            <a:r>
              <a:rPr lang="en-US" dirty="0" smtClean="0"/>
              <a:t>Less Tractor </a:t>
            </a:r>
            <a:r>
              <a:rPr lang="en-US" dirty="0" smtClean="0"/>
              <a:t>or Trucks </a:t>
            </a:r>
          </a:p>
          <a:p>
            <a:pPr lvl="1"/>
            <a:r>
              <a:rPr lang="en-US" dirty="0" smtClean="0"/>
              <a:t>Less Erosion, Sedimentation </a:t>
            </a:r>
          </a:p>
          <a:p>
            <a:pPr lvl="1"/>
            <a:r>
              <a:rPr lang="en-US" dirty="0" smtClean="0"/>
              <a:t>Compaction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5031" y="431286"/>
            <a:ext cx="6512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Field</a:t>
            </a:r>
            <a:r>
              <a:rPr lang="en-US" sz="4400" dirty="0" smtClean="0"/>
              <a:t> </a:t>
            </a:r>
            <a: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Management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4098" name="Picture 2" descr="P:\Harwood\Biogas Digester\Challenge 3\Farmmmm Pictureeeeesssss\Zion\Wanner Farm Pictures\100_7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2363" y="3886200"/>
            <a:ext cx="2801018" cy="2100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P:\Harwood\Biogas Digester\Challenge 3\Farmmmm Pictureeeeesssss\Zion\Wanner Farm Pictures\100_74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2362" y="1371600"/>
            <a:ext cx="2801018" cy="2100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09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NRCS Farm Bill:</a:t>
            </a:r>
            <a:br>
              <a:rPr lang="en-US" smtClean="0"/>
            </a:br>
            <a:r>
              <a:rPr lang="en-US" smtClean="0"/>
              <a:t>Easements (for the environment)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Agricultural Conservation Easement Program</a:t>
            </a:r>
          </a:p>
          <a:p>
            <a:pPr lvl="1"/>
            <a:r>
              <a:rPr lang="en-US" smtClean="0"/>
              <a:t>Goal: “restore, protect, and enhance wetlands,” protect America’s food supply</a:t>
            </a:r>
          </a:p>
          <a:p>
            <a:pPr lvl="1"/>
            <a:r>
              <a:rPr lang="en-US" smtClean="0"/>
              <a:t>Financial and technical assistance to purchase land easements</a:t>
            </a:r>
          </a:p>
          <a:p>
            <a:r>
              <a:rPr lang="en-US" smtClean="0"/>
              <a:t>Healthy Forests Reserve Program</a:t>
            </a:r>
          </a:p>
          <a:p>
            <a:pPr lvl="1"/>
            <a:r>
              <a:rPr lang="en-US" smtClean="0"/>
              <a:t>Promotes carbon sequestration to protect forestland and ecosystems from pollution</a:t>
            </a:r>
          </a:p>
          <a:p>
            <a:pPr lvl="1"/>
            <a:r>
              <a:rPr lang="en-US" smtClean="0"/>
              <a:t>Land must be privately owned or owned by Indian Tribes</a:t>
            </a:r>
          </a:p>
          <a:p>
            <a:pPr lvl="1"/>
            <a:r>
              <a:rPr lang="en-US" smtClean="0"/>
              <a:t>10 year restoration agreements or 30 year permanent easement contract</a:t>
            </a:r>
          </a:p>
          <a:p>
            <a:r>
              <a:rPr lang="en-US" smtClean="0"/>
              <a:t>All application information can be found on the </a:t>
            </a:r>
            <a:r>
              <a:rPr lang="en-US" smtClean="0">
                <a:hlinkClick r:id="rId2"/>
              </a:rPr>
              <a:t>Farm Bill subpage </a:t>
            </a:r>
            <a:r>
              <a:rPr lang="en-US" smtClean="0"/>
              <a:t>of the NRCS website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16667" r="15666" b="19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1458" r="21523" b="8333"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1458" r="21523" b="21875"/>
          <a:stretch>
            <a:fillRect/>
          </a:stretch>
        </p:blipFill>
        <p:spPr bwMode="auto">
          <a:xfrm>
            <a:off x="0" y="0"/>
            <a:ext cx="9144000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</a:rPr>
              <a:t>Source: EPA office of Air and Radiation  </a:t>
            </a:r>
            <a:endParaRPr lang="en-US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Solid Separator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 Components </a:t>
            </a:r>
          </a:p>
          <a:p>
            <a:pPr lvl="1"/>
            <a:r>
              <a:rPr lang="en-US" smtClean="0"/>
              <a:t>Inner </a:t>
            </a:r>
          </a:p>
          <a:p>
            <a:pPr lvl="2"/>
            <a:r>
              <a:rPr lang="en-US" smtClean="0"/>
              <a:t>$3,000 replaced 6 months to 1 year </a:t>
            </a:r>
          </a:p>
          <a:p>
            <a:pPr lvl="1"/>
            <a:r>
              <a:rPr lang="en-US" smtClean="0"/>
              <a:t>Outer </a:t>
            </a:r>
          </a:p>
          <a:p>
            <a:pPr lvl="2"/>
            <a:r>
              <a:rPr lang="en-US" smtClean="0"/>
              <a:t>Replaced 1-2 years </a:t>
            </a:r>
          </a:p>
          <a:p>
            <a:pPr lvl="2"/>
            <a:endParaRPr lang="en-US" dirty="0" smtClean="0"/>
          </a:p>
        </p:txBody>
      </p:sp>
      <p:pic>
        <p:nvPicPr>
          <p:cNvPr id="2050" name="Picture 2" descr="P:\Harwood\Biogas Digester\Challenge 3\Farmmmm Pictureeeeesssss\Zion\Wanner Farm Pictures\100_7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962400"/>
            <a:ext cx="1707573" cy="1280680"/>
          </a:xfrm>
          <a:prstGeom prst="rect">
            <a:avLst/>
          </a:prstGeom>
          <a:noFill/>
        </p:spPr>
      </p:pic>
      <p:pic>
        <p:nvPicPr>
          <p:cNvPr id="2051" name="Picture 3" descr="P:\Harwood\Biogas Digester\Challenge 3\Farmmmm Pictureeeeesssss\Zion\Wanner Farm Pictures\100_7481.JPG"/>
          <p:cNvPicPr>
            <a:picLocks noChangeAspect="1" noChangeArrowheads="1"/>
          </p:cNvPicPr>
          <p:nvPr/>
        </p:nvPicPr>
        <p:blipFill>
          <a:blip r:embed="rId4" cstate="print"/>
          <a:srcRect l="35555" t="22737" r="29809" b="27081"/>
          <a:stretch>
            <a:fillRect/>
          </a:stretch>
        </p:blipFill>
        <p:spPr bwMode="auto">
          <a:xfrm>
            <a:off x="6934200" y="1905000"/>
            <a:ext cx="1683026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19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House Gases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</a:p>
          <a:p>
            <a:pPr lvl="1"/>
            <a:r>
              <a:rPr lang="en-US" dirty="0" smtClean="0"/>
              <a:t>Gases that </a:t>
            </a:r>
            <a:r>
              <a:rPr lang="en-US" dirty="0" smtClean="0"/>
              <a:t>contribute </a:t>
            </a:r>
            <a:r>
              <a:rPr lang="en-US" dirty="0" smtClean="0"/>
              <a:t>to global warming </a:t>
            </a:r>
          </a:p>
          <a:p>
            <a:pPr lvl="1"/>
            <a:r>
              <a:rPr lang="en-US" dirty="0" smtClean="0"/>
              <a:t>Usually caused by the burning of fossil fuels </a:t>
            </a:r>
          </a:p>
          <a:p>
            <a:pPr lvl="1"/>
            <a:r>
              <a:rPr lang="en-US" dirty="0" smtClean="0"/>
              <a:t>Are </a:t>
            </a:r>
            <a:r>
              <a:rPr lang="en-US" dirty="0" smtClean="0"/>
              <a:t>emitted into </a:t>
            </a:r>
            <a:r>
              <a:rPr lang="en-US" dirty="0" smtClean="0"/>
              <a:t>the atmosphere when regular decomposition occurs 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Sulfur </a:t>
            </a:r>
          </a:p>
          <a:p>
            <a:pPr lvl="1"/>
            <a:r>
              <a:rPr lang="en-US" dirty="0" smtClean="0"/>
              <a:t>Coal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88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Reduction of Green 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Methane (CH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Harnessed from the digester</a:t>
            </a:r>
          </a:p>
          <a:p>
            <a:pPr lvl="2"/>
            <a:r>
              <a:rPr lang="en-US" dirty="0" smtClean="0"/>
              <a:t>Less methane </a:t>
            </a:r>
            <a:r>
              <a:rPr lang="en-US" dirty="0" smtClean="0"/>
              <a:t>is released </a:t>
            </a:r>
            <a:r>
              <a:rPr lang="en-US" dirty="0" smtClean="0"/>
              <a:t>into the atmosphere  (51,000 metric tons </a:t>
            </a:r>
            <a:r>
              <a:rPr lang="en-US" dirty="0" smtClean="0"/>
              <a:t>was prevented </a:t>
            </a:r>
            <a:r>
              <a:rPr lang="en-US" dirty="0" smtClean="0"/>
              <a:t>by 162 digesters in 2010) </a:t>
            </a:r>
          </a:p>
          <a:p>
            <a:r>
              <a:rPr lang="en-US" dirty="0" smtClean="0"/>
              <a:t>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Fossil Fuel Burning </a:t>
            </a:r>
            <a:r>
              <a:rPr lang="en-US" dirty="0" err="1" smtClean="0"/>
              <a:t>vs</a:t>
            </a:r>
            <a:r>
              <a:rPr lang="en-US" dirty="0" smtClean="0"/>
              <a:t> Methane Burning</a:t>
            </a:r>
          </a:p>
          <a:p>
            <a:pPr lvl="2"/>
            <a:r>
              <a:rPr lang="en-US" dirty="0" smtClean="0"/>
              <a:t>Would have been released into atmosphere (246,000 metric tons </a:t>
            </a:r>
            <a:r>
              <a:rPr lang="en-US" dirty="0" smtClean="0"/>
              <a:t>was prevented </a:t>
            </a:r>
            <a:r>
              <a:rPr lang="en-US" dirty="0" smtClean="0"/>
              <a:t>by162 digesters in 2010) 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308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This Means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4648200"/>
          </a:xfrm>
        </p:spPr>
        <p:txBody>
          <a:bodyPr numCol="3" anchor="ctr">
            <a:normAutofit fontScale="85000" lnSpcReduction="20000"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Removing</a:t>
            </a:r>
          </a:p>
          <a:p>
            <a:pPr marL="0" indent="0" algn="ctr">
              <a:buNone/>
            </a:pPr>
            <a:r>
              <a:rPr lang="en-US" sz="7100" dirty="0" smtClean="0"/>
              <a:t>235,500</a:t>
            </a:r>
            <a:r>
              <a:rPr lang="en-US" sz="8000" dirty="0" smtClean="0"/>
              <a:t> </a:t>
            </a:r>
          </a:p>
          <a:p>
            <a:pPr marL="0" indent="0" algn="ctr">
              <a:buNone/>
            </a:pPr>
            <a:r>
              <a:rPr lang="en-US" sz="4000" dirty="0" smtClean="0"/>
              <a:t>Cars off the road</a:t>
            </a:r>
            <a:br>
              <a:rPr lang="en-US" sz="4000" dirty="0" smtClean="0"/>
            </a:b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173038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9300" dirty="0" smtClean="0"/>
          </a:p>
          <a:p>
            <a:pPr marL="0" indent="0" algn="ctr">
              <a:buNone/>
            </a:pPr>
            <a:r>
              <a:rPr lang="en-US" sz="13500" dirty="0" smtClean="0"/>
              <a:t>=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 About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sz="7100" dirty="0" smtClean="0"/>
              <a:t>1,454</a:t>
            </a: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r>
              <a:rPr lang="en-US" sz="4000" dirty="0" smtClean="0"/>
              <a:t>Cars Per Digester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sz="8800" dirty="0" smtClean="0"/>
          </a:p>
        </p:txBody>
      </p:sp>
    </p:spTree>
    <p:extLst>
      <p:ext uri="{BB962C8B-B14F-4D97-AF65-F5344CB8AC3E}">
        <p14:creationId xmlns:p14="http://schemas.microsoft.com/office/powerpoint/2010/main" val="33770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Manure contains Bacteria and Archaea that undergo a anaerobic process, </a:t>
            </a:r>
            <a:r>
              <a:rPr lang="en-US" dirty="0" err="1" smtClean="0"/>
              <a:t>Methanogenesis</a:t>
            </a:r>
            <a:r>
              <a:rPr lang="en-US" dirty="0" smtClean="0"/>
              <a:t>, creating Biogas at </a:t>
            </a:r>
            <a:endParaRPr lang="en-US" dirty="0"/>
          </a:p>
          <a:p>
            <a:pPr lvl="1"/>
            <a:r>
              <a:rPr lang="en-US" dirty="0" smtClean="0"/>
              <a:t>70% is Methane</a:t>
            </a:r>
          </a:p>
          <a:p>
            <a:pPr lvl="1"/>
            <a:r>
              <a:rPr lang="en-US" dirty="0" smtClean="0"/>
              <a:t>30% is Carbon Dioxide</a:t>
            </a:r>
          </a:p>
          <a:p>
            <a:pPr lvl="1"/>
            <a:r>
              <a:rPr lang="en-US" dirty="0" smtClean="0"/>
              <a:t>&lt;1% is Hydrogen Sulfide</a:t>
            </a:r>
          </a:p>
          <a:p>
            <a:r>
              <a:rPr lang="en-US" dirty="0" smtClean="0"/>
              <a:t>80 ft</a:t>
            </a:r>
            <a:r>
              <a:rPr lang="en-US" baseline="30000" dirty="0" smtClean="0"/>
              <a:t>3</a:t>
            </a:r>
            <a:r>
              <a:rPr lang="en-US" dirty="0" smtClean="0"/>
              <a:t> of biogas per cow per day when utilizing all manure*</a:t>
            </a:r>
          </a:p>
          <a:p>
            <a:r>
              <a:rPr lang="en-US" dirty="0" smtClean="0"/>
              <a:t>When converting to electrical energy, this creates about .278 kW· h per cow.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642231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*Courtesy, Mr. Stanley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Digester?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anaerobic digester recreates the oxygen-less environments of a stomach, and allows organisms to digest the manure and biomass to create biogas</a:t>
            </a:r>
          </a:p>
          <a:p>
            <a:r>
              <a:rPr lang="en-US" dirty="0" smtClean="0"/>
              <a:t>The system is fed daily with organic waste to continue production</a:t>
            </a:r>
          </a:p>
        </p:txBody>
      </p:sp>
    </p:spTree>
    <p:extLst>
      <p:ext uri="{BB962C8B-B14F-4D97-AF65-F5344CB8AC3E}">
        <p14:creationId xmlns:p14="http://schemas.microsoft.com/office/powerpoint/2010/main" val="31329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angle 305"/>
          <p:cNvSpPr/>
          <p:nvPr/>
        </p:nvSpPr>
        <p:spPr>
          <a:xfrm>
            <a:off x="2234006" y="5236368"/>
            <a:ext cx="152400" cy="5334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0" name="Freeform 299"/>
          <p:cNvSpPr/>
          <p:nvPr/>
        </p:nvSpPr>
        <p:spPr>
          <a:xfrm>
            <a:off x="5393131" y="3698080"/>
            <a:ext cx="361950" cy="411163"/>
          </a:xfrm>
          <a:custGeom>
            <a:avLst/>
            <a:gdLst>
              <a:gd name="connsiteX0" fmla="*/ 361950 w 361950"/>
              <a:gd name="connsiteY0" fmla="*/ 916 h 410579"/>
              <a:gd name="connsiteX1" fmla="*/ 259556 w 361950"/>
              <a:gd name="connsiteY1" fmla="*/ 916 h 410579"/>
              <a:gd name="connsiteX2" fmla="*/ 211931 w 361950"/>
              <a:gd name="connsiteY2" fmla="*/ 10441 h 410579"/>
              <a:gd name="connsiteX3" fmla="*/ 183356 w 361950"/>
              <a:gd name="connsiteY3" fmla="*/ 100928 h 410579"/>
              <a:gd name="connsiteX4" fmla="*/ 195263 w 361950"/>
              <a:gd name="connsiteY4" fmla="*/ 212847 h 410579"/>
              <a:gd name="connsiteX5" fmla="*/ 214313 w 361950"/>
              <a:gd name="connsiteY5" fmla="*/ 315241 h 410579"/>
              <a:gd name="connsiteX6" fmla="*/ 183356 w 361950"/>
              <a:gd name="connsiteY6" fmla="*/ 391441 h 410579"/>
              <a:gd name="connsiteX7" fmla="*/ 119063 w 361950"/>
              <a:gd name="connsiteY7" fmla="*/ 408110 h 410579"/>
              <a:gd name="connsiteX8" fmla="*/ 71438 w 361950"/>
              <a:gd name="connsiteY8" fmla="*/ 410491 h 410579"/>
              <a:gd name="connsiteX9" fmla="*/ 35719 w 361950"/>
              <a:gd name="connsiteY9" fmla="*/ 408110 h 410579"/>
              <a:gd name="connsiteX10" fmla="*/ 16669 w 361950"/>
              <a:gd name="connsiteY10" fmla="*/ 408110 h 410579"/>
              <a:gd name="connsiteX11" fmla="*/ 0 w 361950"/>
              <a:gd name="connsiteY11" fmla="*/ 410491 h 41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950" h="410579">
                <a:moveTo>
                  <a:pt x="361950" y="916"/>
                </a:moveTo>
                <a:cubicBezTo>
                  <a:pt x="323254" y="122"/>
                  <a:pt x="284559" y="-672"/>
                  <a:pt x="259556" y="916"/>
                </a:cubicBezTo>
                <a:cubicBezTo>
                  <a:pt x="234553" y="2504"/>
                  <a:pt x="224631" y="-6228"/>
                  <a:pt x="211931" y="10441"/>
                </a:cubicBezTo>
                <a:cubicBezTo>
                  <a:pt x="199231" y="27110"/>
                  <a:pt x="186134" y="67194"/>
                  <a:pt x="183356" y="100928"/>
                </a:cubicBezTo>
                <a:cubicBezTo>
                  <a:pt x="180578" y="134662"/>
                  <a:pt x="190103" y="177128"/>
                  <a:pt x="195263" y="212847"/>
                </a:cubicBezTo>
                <a:cubicBezTo>
                  <a:pt x="200423" y="248566"/>
                  <a:pt x="216297" y="285475"/>
                  <a:pt x="214313" y="315241"/>
                </a:cubicBezTo>
                <a:cubicBezTo>
                  <a:pt x="212329" y="345007"/>
                  <a:pt x="199231" y="375963"/>
                  <a:pt x="183356" y="391441"/>
                </a:cubicBezTo>
                <a:cubicBezTo>
                  <a:pt x="167481" y="406919"/>
                  <a:pt x="137716" y="404935"/>
                  <a:pt x="119063" y="408110"/>
                </a:cubicBezTo>
                <a:cubicBezTo>
                  <a:pt x="100410" y="411285"/>
                  <a:pt x="85329" y="410491"/>
                  <a:pt x="71438" y="410491"/>
                </a:cubicBezTo>
                <a:cubicBezTo>
                  <a:pt x="57547" y="410491"/>
                  <a:pt x="44847" y="408507"/>
                  <a:pt x="35719" y="408110"/>
                </a:cubicBezTo>
                <a:cubicBezTo>
                  <a:pt x="26591" y="407713"/>
                  <a:pt x="22622" y="407713"/>
                  <a:pt x="16669" y="408110"/>
                </a:cubicBezTo>
                <a:cubicBezTo>
                  <a:pt x="10716" y="408507"/>
                  <a:pt x="5358" y="409499"/>
                  <a:pt x="0" y="410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27" name="Freeform 25626"/>
          <p:cNvSpPr/>
          <p:nvPr/>
        </p:nvSpPr>
        <p:spPr>
          <a:xfrm>
            <a:off x="3569094" y="3244055"/>
            <a:ext cx="1171575" cy="2762250"/>
          </a:xfrm>
          <a:custGeom>
            <a:avLst/>
            <a:gdLst>
              <a:gd name="connsiteX0" fmla="*/ 0 w 1171575"/>
              <a:gd name="connsiteY0" fmla="*/ 0 h 2771775"/>
              <a:gd name="connsiteX1" fmla="*/ 109537 w 1171575"/>
              <a:gd name="connsiteY1" fmla="*/ 4763 h 2771775"/>
              <a:gd name="connsiteX2" fmla="*/ 219075 w 1171575"/>
              <a:gd name="connsiteY2" fmla="*/ 4763 h 2771775"/>
              <a:gd name="connsiteX3" fmla="*/ 504825 w 1171575"/>
              <a:gd name="connsiteY3" fmla="*/ 28575 h 2771775"/>
              <a:gd name="connsiteX4" fmla="*/ 709612 w 1171575"/>
              <a:gd name="connsiteY4" fmla="*/ 171450 h 2771775"/>
              <a:gd name="connsiteX5" fmla="*/ 914400 w 1171575"/>
              <a:gd name="connsiteY5" fmla="*/ 519113 h 2771775"/>
              <a:gd name="connsiteX6" fmla="*/ 962025 w 1171575"/>
              <a:gd name="connsiteY6" fmla="*/ 1185863 h 2771775"/>
              <a:gd name="connsiteX7" fmla="*/ 790575 w 1171575"/>
              <a:gd name="connsiteY7" fmla="*/ 2014538 h 2771775"/>
              <a:gd name="connsiteX8" fmla="*/ 752475 w 1171575"/>
              <a:gd name="connsiteY8" fmla="*/ 2424113 h 2771775"/>
              <a:gd name="connsiteX9" fmla="*/ 833437 w 1171575"/>
              <a:gd name="connsiteY9" fmla="*/ 2586038 h 2771775"/>
              <a:gd name="connsiteX10" fmla="*/ 928687 w 1171575"/>
              <a:gd name="connsiteY10" fmla="*/ 2714625 h 2771775"/>
              <a:gd name="connsiteX11" fmla="*/ 1004887 w 1171575"/>
              <a:gd name="connsiteY11" fmla="*/ 2762250 h 2771775"/>
              <a:gd name="connsiteX12" fmla="*/ 1109662 w 1171575"/>
              <a:gd name="connsiteY12" fmla="*/ 2767013 h 2771775"/>
              <a:gd name="connsiteX13" fmla="*/ 1152525 w 1171575"/>
              <a:gd name="connsiteY13" fmla="*/ 2767013 h 2771775"/>
              <a:gd name="connsiteX14" fmla="*/ 1171575 w 1171575"/>
              <a:gd name="connsiteY14" fmla="*/ 2771775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1575" h="2771775">
                <a:moveTo>
                  <a:pt x="0" y="0"/>
                </a:moveTo>
                <a:cubicBezTo>
                  <a:pt x="36512" y="1984"/>
                  <a:pt x="73025" y="3969"/>
                  <a:pt x="109537" y="4763"/>
                </a:cubicBezTo>
                <a:cubicBezTo>
                  <a:pt x="146050" y="5557"/>
                  <a:pt x="153194" y="794"/>
                  <a:pt x="219075" y="4763"/>
                </a:cubicBezTo>
                <a:cubicBezTo>
                  <a:pt x="284956" y="8732"/>
                  <a:pt x="423069" y="794"/>
                  <a:pt x="504825" y="28575"/>
                </a:cubicBezTo>
                <a:cubicBezTo>
                  <a:pt x="586581" y="56356"/>
                  <a:pt x="641350" y="89694"/>
                  <a:pt x="709612" y="171450"/>
                </a:cubicBezTo>
                <a:cubicBezTo>
                  <a:pt x="777874" y="253206"/>
                  <a:pt x="872331" y="350044"/>
                  <a:pt x="914400" y="519113"/>
                </a:cubicBezTo>
                <a:cubicBezTo>
                  <a:pt x="956469" y="688182"/>
                  <a:pt x="982663" y="936625"/>
                  <a:pt x="962025" y="1185863"/>
                </a:cubicBezTo>
                <a:cubicBezTo>
                  <a:pt x="941387" y="1435101"/>
                  <a:pt x="825500" y="1808163"/>
                  <a:pt x="790575" y="2014538"/>
                </a:cubicBezTo>
                <a:cubicBezTo>
                  <a:pt x="755650" y="2220913"/>
                  <a:pt x="745331" y="2328863"/>
                  <a:pt x="752475" y="2424113"/>
                </a:cubicBezTo>
                <a:cubicBezTo>
                  <a:pt x="759619" y="2519363"/>
                  <a:pt x="804068" y="2537619"/>
                  <a:pt x="833437" y="2586038"/>
                </a:cubicBezTo>
                <a:cubicBezTo>
                  <a:pt x="862806" y="2634457"/>
                  <a:pt x="900112" y="2685256"/>
                  <a:pt x="928687" y="2714625"/>
                </a:cubicBezTo>
                <a:cubicBezTo>
                  <a:pt x="957262" y="2743994"/>
                  <a:pt x="974725" y="2753519"/>
                  <a:pt x="1004887" y="2762250"/>
                </a:cubicBezTo>
                <a:cubicBezTo>
                  <a:pt x="1035049" y="2770981"/>
                  <a:pt x="1085056" y="2766219"/>
                  <a:pt x="1109662" y="2767013"/>
                </a:cubicBezTo>
                <a:cubicBezTo>
                  <a:pt x="1134268" y="2767807"/>
                  <a:pt x="1142206" y="2766219"/>
                  <a:pt x="1152525" y="2767013"/>
                </a:cubicBezTo>
                <a:cubicBezTo>
                  <a:pt x="1162844" y="2767807"/>
                  <a:pt x="1167209" y="2769791"/>
                  <a:pt x="1171575" y="2771775"/>
                </a:cubicBezTo>
              </a:path>
            </a:pathLst>
          </a:cu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28" name="Freeform 25627"/>
          <p:cNvSpPr/>
          <p:nvPr/>
        </p:nvSpPr>
        <p:spPr>
          <a:xfrm>
            <a:off x="6298006" y="4096543"/>
            <a:ext cx="862013" cy="1901825"/>
          </a:xfrm>
          <a:custGeom>
            <a:avLst/>
            <a:gdLst>
              <a:gd name="connsiteX0" fmla="*/ 0 w 862013"/>
              <a:gd name="connsiteY0" fmla="*/ 1900681 h 1902055"/>
              <a:gd name="connsiteX1" fmla="*/ 95250 w 862013"/>
              <a:gd name="connsiteY1" fmla="*/ 1900681 h 1902055"/>
              <a:gd name="connsiteX2" fmla="*/ 190500 w 862013"/>
              <a:gd name="connsiteY2" fmla="*/ 1886394 h 1902055"/>
              <a:gd name="connsiteX3" fmla="*/ 290513 w 862013"/>
              <a:gd name="connsiteY3" fmla="*/ 1776856 h 1902055"/>
              <a:gd name="connsiteX4" fmla="*/ 428625 w 862013"/>
              <a:gd name="connsiteY4" fmla="*/ 1486344 h 1902055"/>
              <a:gd name="connsiteX5" fmla="*/ 490538 w 862013"/>
              <a:gd name="connsiteY5" fmla="*/ 995806 h 1902055"/>
              <a:gd name="connsiteX6" fmla="*/ 547688 w 862013"/>
              <a:gd name="connsiteY6" fmla="*/ 310006 h 1902055"/>
              <a:gd name="connsiteX7" fmla="*/ 557213 w 862013"/>
              <a:gd name="connsiteY7" fmla="*/ 133794 h 1902055"/>
              <a:gd name="connsiteX8" fmla="*/ 571500 w 862013"/>
              <a:gd name="connsiteY8" fmla="*/ 57594 h 1902055"/>
              <a:gd name="connsiteX9" fmla="*/ 652463 w 862013"/>
              <a:gd name="connsiteY9" fmla="*/ 5206 h 1902055"/>
              <a:gd name="connsiteX10" fmla="*/ 709613 w 862013"/>
              <a:gd name="connsiteY10" fmla="*/ 9969 h 1902055"/>
              <a:gd name="connsiteX11" fmla="*/ 833438 w 862013"/>
              <a:gd name="connsiteY11" fmla="*/ 76644 h 1902055"/>
              <a:gd name="connsiteX12" fmla="*/ 862013 w 862013"/>
              <a:gd name="connsiteY12" fmla="*/ 362394 h 19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2013" h="1902055">
                <a:moveTo>
                  <a:pt x="0" y="1900681"/>
                </a:moveTo>
                <a:cubicBezTo>
                  <a:pt x="31750" y="1901871"/>
                  <a:pt x="63500" y="1903062"/>
                  <a:pt x="95250" y="1900681"/>
                </a:cubicBezTo>
                <a:cubicBezTo>
                  <a:pt x="127000" y="1898300"/>
                  <a:pt x="157956" y="1907031"/>
                  <a:pt x="190500" y="1886394"/>
                </a:cubicBezTo>
                <a:cubicBezTo>
                  <a:pt x="223044" y="1865757"/>
                  <a:pt x="250826" y="1843531"/>
                  <a:pt x="290513" y="1776856"/>
                </a:cubicBezTo>
                <a:cubicBezTo>
                  <a:pt x="330200" y="1710181"/>
                  <a:pt x="395288" y="1616519"/>
                  <a:pt x="428625" y="1486344"/>
                </a:cubicBezTo>
                <a:cubicBezTo>
                  <a:pt x="461962" y="1356169"/>
                  <a:pt x="470694" y="1191862"/>
                  <a:pt x="490538" y="995806"/>
                </a:cubicBezTo>
                <a:cubicBezTo>
                  <a:pt x="510382" y="799750"/>
                  <a:pt x="536575" y="453675"/>
                  <a:pt x="547688" y="310006"/>
                </a:cubicBezTo>
                <a:cubicBezTo>
                  <a:pt x="558801" y="166337"/>
                  <a:pt x="553244" y="175863"/>
                  <a:pt x="557213" y="133794"/>
                </a:cubicBezTo>
                <a:cubicBezTo>
                  <a:pt x="561182" y="91725"/>
                  <a:pt x="555625" y="79025"/>
                  <a:pt x="571500" y="57594"/>
                </a:cubicBezTo>
                <a:cubicBezTo>
                  <a:pt x="587375" y="36163"/>
                  <a:pt x="629444" y="13143"/>
                  <a:pt x="652463" y="5206"/>
                </a:cubicBezTo>
                <a:cubicBezTo>
                  <a:pt x="675482" y="-2731"/>
                  <a:pt x="679451" y="-1937"/>
                  <a:pt x="709613" y="9969"/>
                </a:cubicBezTo>
                <a:cubicBezTo>
                  <a:pt x="739775" y="21875"/>
                  <a:pt x="808038" y="17907"/>
                  <a:pt x="833438" y="76644"/>
                </a:cubicBezTo>
                <a:cubicBezTo>
                  <a:pt x="858838" y="135381"/>
                  <a:pt x="860425" y="248887"/>
                  <a:pt x="862013" y="3623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5" name="Freeform 304"/>
          <p:cNvSpPr/>
          <p:nvPr/>
        </p:nvSpPr>
        <p:spPr>
          <a:xfrm>
            <a:off x="6298006" y="4096543"/>
            <a:ext cx="862013" cy="1901825"/>
          </a:xfrm>
          <a:custGeom>
            <a:avLst/>
            <a:gdLst>
              <a:gd name="connsiteX0" fmla="*/ 0 w 862013"/>
              <a:gd name="connsiteY0" fmla="*/ 1900681 h 1902055"/>
              <a:gd name="connsiteX1" fmla="*/ 95250 w 862013"/>
              <a:gd name="connsiteY1" fmla="*/ 1900681 h 1902055"/>
              <a:gd name="connsiteX2" fmla="*/ 190500 w 862013"/>
              <a:gd name="connsiteY2" fmla="*/ 1886394 h 1902055"/>
              <a:gd name="connsiteX3" fmla="*/ 290513 w 862013"/>
              <a:gd name="connsiteY3" fmla="*/ 1776856 h 1902055"/>
              <a:gd name="connsiteX4" fmla="*/ 428625 w 862013"/>
              <a:gd name="connsiteY4" fmla="*/ 1486344 h 1902055"/>
              <a:gd name="connsiteX5" fmla="*/ 490538 w 862013"/>
              <a:gd name="connsiteY5" fmla="*/ 995806 h 1902055"/>
              <a:gd name="connsiteX6" fmla="*/ 547688 w 862013"/>
              <a:gd name="connsiteY6" fmla="*/ 310006 h 1902055"/>
              <a:gd name="connsiteX7" fmla="*/ 557213 w 862013"/>
              <a:gd name="connsiteY7" fmla="*/ 133794 h 1902055"/>
              <a:gd name="connsiteX8" fmla="*/ 571500 w 862013"/>
              <a:gd name="connsiteY8" fmla="*/ 57594 h 1902055"/>
              <a:gd name="connsiteX9" fmla="*/ 652463 w 862013"/>
              <a:gd name="connsiteY9" fmla="*/ 5206 h 1902055"/>
              <a:gd name="connsiteX10" fmla="*/ 709613 w 862013"/>
              <a:gd name="connsiteY10" fmla="*/ 9969 h 1902055"/>
              <a:gd name="connsiteX11" fmla="*/ 833438 w 862013"/>
              <a:gd name="connsiteY11" fmla="*/ 76644 h 1902055"/>
              <a:gd name="connsiteX12" fmla="*/ 862013 w 862013"/>
              <a:gd name="connsiteY12" fmla="*/ 362394 h 19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2013" h="1902055">
                <a:moveTo>
                  <a:pt x="0" y="1900681"/>
                </a:moveTo>
                <a:cubicBezTo>
                  <a:pt x="31750" y="1901871"/>
                  <a:pt x="63500" y="1903062"/>
                  <a:pt x="95250" y="1900681"/>
                </a:cubicBezTo>
                <a:cubicBezTo>
                  <a:pt x="127000" y="1898300"/>
                  <a:pt x="157956" y="1907031"/>
                  <a:pt x="190500" y="1886394"/>
                </a:cubicBezTo>
                <a:cubicBezTo>
                  <a:pt x="223044" y="1865757"/>
                  <a:pt x="250826" y="1843531"/>
                  <a:pt x="290513" y="1776856"/>
                </a:cubicBezTo>
                <a:cubicBezTo>
                  <a:pt x="330200" y="1710181"/>
                  <a:pt x="395288" y="1616519"/>
                  <a:pt x="428625" y="1486344"/>
                </a:cubicBezTo>
                <a:cubicBezTo>
                  <a:pt x="461962" y="1356169"/>
                  <a:pt x="470694" y="1191862"/>
                  <a:pt x="490538" y="995806"/>
                </a:cubicBezTo>
                <a:cubicBezTo>
                  <a:pt x="510382" y="799750"/>
                  <a:pt x="536575" y="453675"/>
                  <a:pt x="547688" y="310006"/>
                </a:cubicBezTo>
                <a:cubicBezTo>
                  <a:pt x="558801" y="166337"/>
                  <a:pt x="553244" y="175863"/>
                  <a:pt x="557213" y="133794"/>
                </a:cubicBezTo>
                <a:cubicBezTo>
                  <a:pt x="561182" y="91725"/>
                  <a:pt x="555625" y="79025"/>
                  <a:pt x="571500" y="57594"/>
                </a:cubicBezTo>
                <a:cubicBezTo>
                  <a:pt x="587375" y="36163"/>
                  <a:pt x="629444" y="13143"/>
                  <a:pt x="652463" y="5206"/>
                </a:cubicBezTo>
                <a:cubicBezTo>
                  <a:pt x="675482" y="-2731"/>
                  <a:pt x="679451" y="-1937"/>
                  <a:pt x="709613" y="9969"/>
                </a:cubicBezTo>
                <a:cubicBezTo>
                  <a:pt x="739775" y="21875"/>
                  <a:pt x="808038" y="17907"/>
                  <a:pt x="833438" y="76644"/>
                </a:cubicBezTo>
                <a:cubicBezTo>
                  <a:pt x="858838" y="135381"/>
                  <a:pt x="860425" y="248887"/>
                  <a:pt x="862013" y="362394"/>
                </a:cubicBezTo>
              </a:path>
            </a:pathLst>
          </a:custGeom>
          <a:noFill/>
          <a:ln w="57150">
            <a:solidFill>
              <a:srgbClr val="DDDDDD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3" name="Freeform 302"/>
          <p:cNvSpPr/>
          <p:nvPr/>
        </p:nvSpPr>
        <p:spPr>
          <a:xfrm>
            <a:off x="3569094" y="3244055"/>
            <a:ext cx="1171575" cy="2762250"/>
          </a:xfrm>
          <a:custGeom>
            <a:avLst/>
            <a:gdLst>
              <a:gd name="connsiteX0" fmla="*/ 0 w 1171575"/>
              <a:gd name="connsiteY0" fmla="*/ 0 h 2771775"/>
              <a:gd name="connsiteX1" fmla="*/ 109537 w 1171575"/>
              <a:gd name="connsiteY1" fmla="*/ 4763 h 2771775"/>
              <a:gd name="connsiteX2" fmla="*/ 219075 w 1171575"/>
              <a:gd name="connsiteY2" fmla="*/ 4763 h 2771775"/>
              <a:gd name="connsiteX3" fmla="*/ 504825 w 1171575"/>
              <a:gd name="connsiteY3" fmla="*/ 28575 h 2771775"/>
              <a:gd name="connsiteX4" fmla="*/ 709612 w 1171575"/>
              <a:gd name="connsiteY4" fmla="*/ 171450 h 2771775"/>
              <a:gd name="connsiteX5" fmla="*/ 914400 w 1171575"/>
              <a:gd name="connsiteY5" fmla="*/ 519113 h 2771775"/>
              <a:gd name="connsiteX6" fmla="*/ 962025 w 1171575"/>
              <a:gd name="connsiteY6" fmla="*/ 1185863 h 2771775"/>
              <a:gd name="connsiteX7" fmla="*/ 790575 w 1171575"/>
              <a:gd name="connsiteY7" fmla="*/ 2014538 h 2771775"/>
              <a:gd name="connsiteX8" fmla="*/ 752475 w 1171575"/>
              <a:gd name="connsiteY8" fmla="*/ 2424113 h 2771775"/>
              <a:gd name="connsiteX9" fmla="*/ 833437 w 1171575"/>
              <a:gd name="connsiteY9" fmla="*/ 2586038 h 2771775"/>
              <a:gd name="connsiteX10" fmla="*/ 928687 w 1171575"/>
              <a:gd name="connsiteY10" fmla="*/ 2714625 h 2771775"/>
              <a:gd name="connsiteX11" fmla="*/ 1004887 w 1171575"/>
              <a:gd name="connsiteY11" fmla="*/ 2762250 h 2771775"/>
              <a:gd name="connsiteX12" fmla="*/ 1109662 w 1171575"/>
              <a:gd name="connsiteY12" fmla="*/ 2767013 h 2771775"/>
              <a:gd name="connsiteX13" fmla="*/ 1152525 w 1171575"/>
              <a:gd name="connsiteY13" fmla="*/ 2767013 h 2771775"/>
              <a:gd name="connsiteX14" fmla="*/ 1171575 w 1171575"/>
              <a:gd name="connsiteY14" fmla="*/ 2771775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1575" h="2771775">
                <a:moveTo>
                  <a:pt x="0" y="0"/>
                </a:moveTo>
                <a:cubicBezTo>
                  <a:pt x="36512" y="1984"/>
                  <a:pt x="73025" y="3969"/>
                  <a:pt x="109537" y="4763"/>
                </a:cubicBezTo>
                <a:cubicBezTo>
                  <a:pt x="146050" y="5557"/>
                  <a:pt x="153194" y="794"/>
                  <a:pt x="219075" y="4763"/>
                </a:cubicBezTo>
                <a:cubicBezTo>
                  <a:pt x="284956" y="8732"/>
                  <a:pt x="423069" y="794"/>
                  <a:pt x="504825" y="28575"/>
                </a:cubicBezTo>
                <a:cubicBezTo>
                  <a:pt x="586581" y="56356"/>
                  <a:pt x="641350" y="89694"/>
                  <a:pt x="709612" y="171450"/>
                </a:cubicBezTo>
                <a:cubicBezTo>
                  <a:pt x="777874" y="253206"/>
                  <a:pt x="872331" y="350044"/>
                  <a:pt x="914400" y="519113"/>
                </a:cubicBezTo>
                <a:cubicBezTo>
                  <a:pt x="956469" y="688182"/>
                  <a:pt x="982663" y="936625"/>
                  <a:pt x="962025" y="1185863"/>
                </a:cubicBezTo>
                <a:cubicBezTo>
                  <a:pt x="941387" y="1435101"/>
                  <a:pt x="825500" y="1808163"/>
                  <a:pt x="790575" y="2014538"/>
                </a:cubicBezTo>
                <a:cubicBezTo>
                  <a:pt x="755650" y="2220913"/>
                  <a:pt x="745331" y="2328863"/>
                  <a:pt x="752475" y="2424113"/>
                </a:cubicBezTo>
                <a:cubicBezTo>
                  <a:pt x="759619" y="2519363"/>
                  <a:pt x="804068" y="2537619"/>
                  <a:pt x="833437" y="2586038"/>
                </a:cubicBezTo>
                <a:cubicBezTo>
                  <a:pt x="862806" y="2634457"/>
                  <a:pt x="900112" y="2685256"/>
                  <a:pt x="928687" y="2714625"/>
                </a:cubicBezTo>
                <a:cubicBezTo>
                  <a:pt x="957262" y="2743994"/>
                  <a:pt x="974725" y="2753519"/>
                  <a:pt x="1004887" y="2762250"/>
                </a:cubicBezTo>
                <a:cubicBezTo>
                  <a:pt x="1035049" y="2770981"/>
                  <a:pt x="1085056" y="2766219"/>
                  <a:pt x="1109662" y="2767013"/>
                </a:cubicBezTo>
                <a:cubicBezTo>
                  <a:pt x="1134268" y="2767807"/>
                  <a:pt x="1142206" y="2766219"/>
                  <a:pt x="1152525" y="2767013"/>
                </a:cubicBezTo>
                <a:cubicBezTo>
                  <a:pt x="1162844" y="2767807"/>
                  <a:pt x="1167209" y="2769791"/>
                  <a:pt x="1171575" y="2771775"/>
                </a:cubicBezTo>
              </a:path>
            </a:pathLst>
          </a:custGeom>
          <a:noFill/>
          <a:ln w="57150">
            <a:solidFill>
              <a:srgbClr val="DDDDDD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5599"/>
          <p:cNvGrpSpPr>
            <a:grpSpLocks/>
          </p:cNvGrpSpPr>
          <p:nvPr/>
        </p:nvGrpSpPr>
        <p:grpSpPr bwMode="auto">
          <a:xfrm>
            <a:off x="3430981" y="3225005"/>
            <a:ext cx="255588" cy="592138"/>
            <a:chOff x="1335086" y="2926552"/>
            <a:chExt cx="255590" cy="591350"/>
          </a:xfrm>
        </p:grpSpPr>
        <p:sp>
          <p:nvSpPr>
            <p:cNvPr id="71" name="Rectangle 70"/>
            <p:cNvSpPr>
              <a:spLocks/>
            </p:cNvSpPr>
            <p:nvPr/>
          </p:nvSpPr>
          <p:spPr bwMode="auto">
            <a:xfrm rot="5400000">
              <a:off x="1240855" y="3179372"/>
              <a:ext cx="336102" cy="746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5" name="Group 1288"/>
            <p:cNvGrpSpPr>
              <a:grpSpLocks noChangeAspect="1"/>
            </p:cNvGrpSpPr>
            <p:nvPr/>
          </p:nvGrpSpPr>
          <p:grpSpPr bwMode="auto">
            <a:xfrm rot="-5400000">
              <a:off x="1300582" y="3170228"/>
              <a:ext cx="212163" cy="134383"/>
              <a:chOff x="4688" y="2088"/>
              <a:chExt cx="218" cy="138"/>
            </a:xfrm>
          </p:grpSpPr>
          <p:sp>
            <p:nvSpPr>
              <p:cNvPr id="73" name="Rectangle 1289"/>
              <p:cNvSpPr>
                <a:spLocks noChangeArrowheads="1"/>
              </p:cNvSpPr>
              <p:nvPr/>
            </p:nvSpPr>
            <p:spPr bwMode="auto">
              <a:xfrm rot="-5400000">
                <a:off x="4766" y="2046"/>
                <a:ext cx="77" cy="223"/>
              </a:xfrm>
              <a:prstGeom prst="rect">
                <a:avLst/>
              </a:prstGeom>
              <a:gradFill rotWithShape="1">
                <a:gsLst>
                  <a:gs pos="0">
                    <a:srgbClr val="FFFFCC"/>
                  </a:gs>
                  <a:gs pos="50000">
                    <a:schemeClr val="bg2"/>
                  </a:gs>
                  <a:gs pos="100000">
                    <a:srgbClr val="FFFFCC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6" name="Group 1290"/>
              <p:cNvGrpSpPr>
                <a:grpSpLocks noChangeAspect="1"/>
              </p:cNvGrpSpPr>
              <p:nvPr/>
            </p:nvGrpSpPr>
            <p:grpSpPr bwMode="auto">
              <a:xfrm rot="-5400000">
                <a:off x="4728" y="2088"/>
                <a:ext cx="138" cy="138"/>
                <a:chOff x="2786" y="3521"/>
                <a:chExt cx="576" cy="576"/>
              </a:xfrm>
            </p:grpSpPr>
            <p:sp>
              <p:nvSpPr>
                <p:cNvPr id="2480" name="AutoShape 1291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3521"/>
                  <a:ext cx="576" cy="57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1" name="AutoShape 1292"/>
                <p:cNvSpPr>
                  <a:spLocks noChangeAspect="1" noChangeArrowheads="1"/>
                </p:cNvSpPr>
                <p:nvPr/>
              </p:nvSpPr>
              <p:spPr bwMode="auto">
                <a:xfrm>
                  <a:off x="2872" y="3607"/>
                  <a:ext cx="404" cy="404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1293"/>
                <p:cNvGrpSpPr>
                  <a:grpSpLocks noChangeAspect="1"/>
                </p:cNvGrpSpPr>
                <p:nvPr/>
              </p:nvGrpSpPr>
              <p:grpSpPr bwMode="auto">
                <a:xfrm>
                  <a:off x="2871" y="3606"/>
                  <a:ext cx="405" cy="405"/>
                  <a:chOff x="2556" y="3569"/>
                  <a:chExt cx="405" cy="405"/>
                </a:xfrm>
              </p:grpSpPr>
              <p:sp>
                <p:nvSpPr>
                  <p:cNvPr id="2484" name="Rectangle 1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35" y="3569"/>
                    <a:ext cx="45" cy="40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5" name="Rectangle 129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735" y="3571"/>
                    <a:ext cx="45" cy="40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6" name="Rectangle 1296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2736" y="3571"/>
                    <a:ext cx="45" cy="40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7" name="Rectangle 1297"/>
                  <p:cNvSpPr>
                    <a:spLocks noChangeAspect="1" noChangeArrowheads="1"/>
                  </p:cNvSpPr>
                  <p:nvPr/>
                </p:nvSpPr>
                <p:spPr bwMode="auto">
                  <a:xfrm rot="-2700000">
                    <a:off x="2736" y="3570"/>
                    <a:ext cx="45" cy="40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83" name="AutoShape 1298"/>
                <p:cNvSpPr>
                  <a:spLocks noChangeAspect="1" noChangeArrowheads="1"/>
                </p:cNvSpPr>
                <p:nvPr/>
              </p:nvSpPr>
              <p:spPr bwMode="auto">
                <a:xfrm>
                  <a:off x="3004" y="3739"/>
                  <a:ext cx="141" cy="141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3" name="Rectangle 82"/>
            <p:cNvSpPr>
              <a:spLocks/>
            </p:cNvSpPr>
            <p:nvPr/>
          </p:nvSpPr>
          <p:spPr bwMode="auto">
            <a:xfrm rot="16200000">
              <a:off x="1362930" y="2995453"/>
              <a:ext cx="93538" cy="95251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Rectangle 83"/>
            <p:cNvSpPr>
              <a:spLocks/>
            </p:cNvSpPr>
            <p:nvPr/>
          </p:nvSpPr>
          <p:spPr bwMode="auto">
            <a:xfrm rot="16200000">
              <a:off x="1402565" y="2932025"/>
              <a:ext cx="14268" cy="114301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" name="Group 84"/>
            <p:cNvGrpSpPr>
              <a:grpSpLocks/>
            </p:cNvGrpSpPr>
            <p:nvPr/>
          </p:nvGrpSpPr>
          <p:grpSpPr bwMode="auto">
            <a:xfrm rot="5400000">
              <a:off x="1482329" y="2868215"/>
              <a:ext cx="47625" cy="169068"/>
              <a:chOff x="1188243" y="2431257"/>
              <a:chExt cx="47625" cy="169068"/>
            </a:xfrm>
          </p:grpSpPr>
          <p:sp>
            <p:nvSpPr>
              <p:cNvPr id="86" name="Rectangle 85"/>
              <p:cNvSpPr>
                <a:spLocks/>
              </p:cNvSpPr>
              <p:nvPr/>
            </p:nvSpPr>
            <p:spPr bwMode="auto">
              <a:xfrm rot="16200000">
                <a:off x="1131847" y="2494788"/>
                <a:ext cx="161926" cy="47562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Trapezoid 86"/>
              <p:cNvSpPr/>
              <p:nvPr/>
            </p:nvSpPr>
            <p:spPr bwMode="auto">
              <a:xfrm>
                <a:off x="1184273" y="2431257"/>
                <a:ext cx="47562" cy="12700"/>
              </a:xfrm>
              <a:prstGeom prst="trapezoid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5" name="Group 114"/>
              <p:cNvGrpSpPr>
                <a:grpSpLocks/>
              </p:cNvGrpSpPr>
              <p:nvPr/>
            </p:nvGrpSpPr>
            <p:grpSpPr bwMode="auto">
              <a:xfrm rot="16200000">
                <a:off x="1150379" y="2489461"/>
                <a:ext cx="123352" cy="47017"/>
                <a:chOff x="2831305" y="2362200"/>
                <a:chExt cx="167868" cy="64008"/>
              </a:xfrm>
              <a:solidFill>
                <a:srgbClr val="969696"/>
              </a:solidFill>
            </p:grpSpPr>
            <p:sp>
              <p:nvSpPr>
                <p:cNvPr id="89" name="Rectangle 88"/>
                <p:cNvSpPr>
                  <a:spLocks/>
                </p:cNvSpPr>
                <p:nvPr/>
              </p:nvSpPr>
              <p:spPr>
                <a:xfrm>
                  <a:off x="2859010" y="2362745"/>
                  <a:ext cx="8642" cy="669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Rectangle 89"/>
                <p:cNvSpPr>
                  <a:spLocks/>
                </p:cNvSpPr>
                <p:nvPr/>
              </p:nvSpPr>
              <p:spPr>
                <a:xfrm>
                  <a:off x="2958389" y="2362745"/>
                  <a:ext cx="10803" cy="669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1" name="Rectangle 90"/>
                <p:cNvSpPr>
                  <a:spLocks/>
                </p:cNvSpPr>
                <p:nvPr/>
              </p:nvSpPr>
              <p:spPr>
                <a:xfrm>
                  <a:off x="2893576" y="2362745"/>
                  <a:ext cx="10803" cy="669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Rectangle 91"/>
                <p:cNvSpPr>
                  <a:spLocks/>
                </p:cNvSpPr>
                <p:nvPr/>
              </p:nvSpPr>
              <p:spPr>
                <a:xfrm>
                  <a:off x="2925983" y="2362744"/>
                  <a:ext cx="10801" cy="669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Rectangle 92"/>
                <p:cNvSpPr>
                  <a:spLocks/>
                </p:cNvSpPr>
                <p:nvPr/>
              </p:nvSpPr>
              <p:spPr>
                <a:xfrm>
                  <a:off x="2826605" y="2362745"/>
                  <a:ext cx="8642" cy="669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4" name="Rectangle 93"/>
                <p:cNvSpPr>
                  <a:spLocks/>
                </p:cNvSpPr>
                <p:nvPr/>
              </p:nvSpPr>
              <p:spPr>
                <a:xfrm>
                  <a:off x="2986475" y="2362745"/>
                  <a:ext cx="8642" cy="669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95" name="Rectangle 94"/>
            <p:cNvSpPr>
              <a:spLocks/>
            </p:cNvSpPr>
            <p:nvPr/>
          </p:nvSpPr>
          <p:spPr bwMode="auto">
            <a:xfrm rot="16200000">
              <a:off x="1335186" y="3402114"/>
              <a:ext cx="149026" cy="825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>
              <a:spLocks/>
            </p:cNvSpPr>
            <p:nvPr/>
          </p:nvSpPr>
          <p:spPr bwMode="auto">
            <a:xfrm>
              <a:off x="1335086" y="3435462"/>
              <a:ext cx="149226" cy="364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 flipV="1">
              <a:off x="1363661" y="2926552"/>
              <a:ext cx="92076" cy="91952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" name="Group 233"/>
          <p:cNvGrpSpPr>
            <a:grpSpLocks/>
          </p:cNvGrpSpPr>
          <p:nvPr/>
        </p:nvGrpSpPr>
        <p:grpSpPr bwMode="auto">
          <a:xfrm>
            <a:off x="2157806" y="3467893"/>
            <a:ext cx="2033588" cy="2717800"/>
            <a:chOff x="1165370" y="3214689"/>
            <a:chExt cx="2033305" cy="2717800"/>
          </a:xfrm>
        </p:grpSpPr>
        <p:sp>
          <p:nvSpPr>
            <p:cNvPr id="154" name="Rectangle 153"/>
            <p:cNvSpPr/>
            <p:nvPr/>
          </p:nvSpPr>
          <p:spPr>
            <a:xfrm rot="16200000">
              <a:off x="1751062" y="5378479"/>
              <a:ext cx="193675" cy="380947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 rot="16200000">
              <a:off x="1796295" y="5380860"/>
              <a:ext cx="255587" cy="3809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7" name="Group 25605"/>
            <p:cNvGrpSpPr>
              <a:grpSpLocks/>
            </p:cNvGrpSpPr>
            <p:nvPr/>
          </p:nvGrpSpPr>
          <p:grpSpPr bwMode="auto">
            <a:xfrm>
              <a:off x="1165370" y="3948119"/>
              <a:ext cx="953941" cy="1065829"/>
              <a:chOff x="2412209" y="3163827"/>
              <a:chExt cx="953941" cy="1065829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2477288" y="3467034"/>
                <a:ext cx="193648" cy="38100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rot="16200000">
                <a:off x="2782826" y="3099555"/>
                <a:ext cx="195262" cy="380947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8" name="Group 120"/>
              <p:cNvGrpSpPr>
                <a:grpSpLocks noChangeAspect="1"/>
              </p:cNvGrpSpPr>
              <p:nvPr/>
            </p:nvGrpSpPr>
            <p:grpSpPr bwMode="auto">
              <a:xfrm>
                <a:off x="2461259" y="3180968"/>
                <a:ext cx="315240" cy="340444"/>
                <a:chOff x="2308860" y="3028568"/>
                <a:chExt cx="300229" cy="324232"/>
              </a:xfrm>
            </p:grpSpPr>
            <p:sp>
              <p:nvSpPr>
                <p:cNvPr id="122" name="Rectangle 121"/>
                <p:cNvSpPr>
                  <a:spLocks noChangeAspect="1"/>
                </p:cNvSpPr>
                <p:nvPr/>
              </p:nvSpPr>
              <p:spPr>
                <a:xfrm>
                  <a:off x="2309009" y="3124119"/>
                  <a:ext cx="214661" cy="228297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Rectangle 122"/>
                <p:cNvSpPr>
                  <a:spLocks/>
                </p:cNvSpPr>
                <p:nvPr/>
              </p:nvSpPr>
              <p:spPr>
                <a:xfrm rot="16200000">
                  <a:off x="2379287" y="3011499"/>
                  <a:ext cx="213179" cy="24791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2309009" y="3028869"/>
                  <a:ext cx="152681" cy="152703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9" name="Group 124"/>
              <p:cNvGrpSpPr>
                <a:grpSpLocks/>
              </p:cNvGrpSpPr>
              <p:nvPr/>
            </p:nvGrpSpPr>
            <p:grpSpPr bwMode="auto">
              <a:xfrm>
                <a:off x="2412209" y="3718129"/>
                <a:ext cx="322519" cy="511527"/>
                <a:chOff x="2286000" y="3565729"/>
                <a:chExt cx="322519" cy="511527"/>
              </a:xfrm>
            </p:grpSpPr>
            <p:sp>
              <p:nvSpPr>
                <p:cNvPr id="2455" name="Rectangle 1289"/>
                <p:cNvSpPr>
                  <a:spLocks noChangeArrowheads="1"/>
                </p:cNvSpPr>
                <p:nvPr/>
              </p:nvSpPr>
              <p:spPr bwMode="auto">
                <a:xfrm rot="10800000">
                  <a:off x="2342104" y="3565729"/>
                  <a:ext cx="210312" cy="511527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6" name="AutoShape 1291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2286000" y="3660327"/>
                  <a:ext cx="322519" cy="322332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7" name="AutoShape 1292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2334154" y="3708453"/>
                  <a:ext cx="226211" cy="226080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1293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333874" y="3708173"/>
                  <a:ext cx="226771" cy="226640"/>
                  <a:chOff x="2556" y="3569"/>
                  <a:chExt cx="405" cy="405"/>
                </a:xfrm>
              </p:grpSpPr>
              <p:sp>
                <p:nvSpPr>
                  <p:cNvPr id="2460" name="Rectangle 1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35" y="3569"/>
                    <a:ext cx="45" cy="40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1" name="Rectangle 129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735" y="3571"/>
                    <a:ext cx="45" cy="40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2" name="Rectangle 1296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2736" y="3571"/>
                    <a:ext cx="45" cy="40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3" name="Rectangle 1297"/>
                  <p:cNvSpPr>
                    <a:spLocks noChangeAspect="1" noChangeArrowheads="1"/>
                  </p:cNvSpPr>
                  <p:nvPr/>
                </p:nvSpPr>
                <p:spPr bwMode="auto">
                  <a:xfrm rot="-2700000">
                    <a:off x="2736" y="3570"/>
                    <a:ext cx="45" cy="404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59" name="AutoShape 129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2407785" y="3782041"/>
                  <a:ext cx="78950" cy="78904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5" name="Rectangle 134"/>
              <p:cNvSpPr/>
              <p:nvPr/>
            </p:nvSpPr>
            <p:spPr>
              <a:xfrm rot="16200000">
                <a:off x="3047897" y="3101143"/>
                <a:ext cx="255587" cy="38094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9" name="Rectangle 98"/>
            <p:cNvSpPr/>
            <p:nvPr/>
          </p:nvSpPr>
          <p:spPr>
            <a:xfrm>
              <a:off x="1885995" y="3490914"/>
              <a:ext cx="258727" cy="38100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01855" y="3214689"/>
              <a:ext cx="258726" cy="38100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1" name="Group 12"/>
            <p:cNvGrpSpPr>
              <a:grpSpLocks/>
            </p:cNvGrpSpPr>
            <p:nvPr/>
          </p:nvGrpSpPr>
          <p:grpSpPr bwMode="auto">
            <a:xfrm>
              <a:off x="1735635" y="3509963"/>
              <a:ext cx="1463040" cy="2422526"/>
              <a:chOff x="1607058" y="2809874"/>
              <a:chExt cx="1463040" cy="2422526"/>
            </a:xfrm>
          </p:grpSpPr>
          <p:grpSp>
            <p:nvGrpSpPr>
              <p:cNvPr id="22" name="Group 11"/>
              <p:cNvGrpSpPr>
                <a:grpSpLocks/>
              </p:cNvGrpSpPr>
              <p:nvPr/>
            </p:nvGrpSpPr>
            <p:grpSpPr bwMode="auto">
              <a:xfrm>
                <a:off x="1639062" y="2819400"/>
                <a:ext cx="1399032" cy="2413000"/>
                <a:chOff x="1639062" y="2819400"/>
                <a:chExt cx="1399032" cy="2413000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1638373" y="2819400"/>
                  <a:ext cx="1399980" cy="914400"/>
                </a:xfrm>
                <a:prstGeom prst="roundRect">
                  <a:avLst/>
                </a:prstGeom>
                <a:gradFill flip="none" rotWithShape="1">
                  <a:gsLst>
                    <a:gs pos="12000">
                      <a:srgbClr val="3333CC"/>
                    </a:gs>
                    <a:gs pos="22000">
                      <a:srgbClr val="0066FF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1638373" y="4318000"/>
                  <a:ext cx="1399980" cy="914400"/>
                </a:xfrm>
                <a:prstGeom prst="roundRect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639960" y="3581400"/>
                  <a:ext cx="1396805" cy="889000"/>
                </a:xfrm>
                <a:prstGeom prst="rect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" name="Trapezoid 3"/>
              <p:cNvSpPr>
                <a:spLocks noChangeAspect="1"/>
              </p:cNvSpPr>
              <p:nvPr/>
            </p:nvSpPr>
            <p:spPr>
              <a:xfrm flipV="1">
                <a:off x="1606627" y="2809875"/>
                <a:ext cx="1463471" cy="92075"/>
              </a:xfrm>
              <a:prstGeom prst="trapezoid">
                <a:avLst>
                  <a:gd name="adj" fmla="val 53646"/>
                </a:avLst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3" name="Group 4"/>
              <p:cNvGrpSpPr>
                <a:grpSpLocks/>
              </p:cNvGrpSpPr>
              <p:nvPr/>
            </p:nvGrpSpPr>
            <p:grpSpPr bwMode="auto">
              <a:xfrm>
                <a:off x="1640078" y="3583941"/>
                <a:ext cx="1397000" cy="883919"/>
                <a:chOff x="1640078" y="3611881"/>
                <a:chExt cx="1397000" cy="883919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639959" y="3612515"/>
                  <a:ext cx="1396805" cy="46037"/>
                </a:xfrm>
                <a:prstGeom prst="rect">
                  <a:avLst/>
                </a:prstGeom>
                <a:solidFill>
                  <a:srgbClr val="0000FF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639959" y="4449127"/>
                  <a:ext cx="1396805" cy="46038"/>
                </a:xfrm>
                <a:prstGeom prst="rect">
                  <a:avLst/>
                </a:prstGeom>
                <a:solidFill>
                  <a:srgbClr val="0000FF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4" name="Group 25606"/>
            <p:cNvGrpSpPr>
              <a:grpSpLocks noChangeAspect="1"/>
            </p:cNvGrpSpPr>
            <p:nvPr/>
          </p:nvGrpSpPr>
          <p:grpSpPr bwMode="auto">
            <a:xfrm flipH="1">
              <a:off x="1559801" y="5457830"/>
              <a:ext cx="121362" cy="228600"/>
              <a:chOff x="1234168" y="2811742"/>
              <a:chExt cx="534236" cy="1006296"/>
            </a:xfrm>
          </p:grpSpPr>
          <p:grpSp>
            <p:nvGrpSpPr>
              <p:cNvPr id="25" name="Group 33"/>
              <p:cNvGrpSpPr>
                <a:grpSpLocks/>
              </p:cNvGrpSpPr>
              <p:nvPr/>
            </p:nvGrpSpPr>
            <p:grpSpPr bwMode="auto">
              <a:xfrm>
                <a:off x="1543044" y="2895600"/>
                <a:ext cx="225360" cy="825225"/>
                <a:chOff x="3657600" y="2285435"/>
                <a:chExt cx="204790" cy="749865"/>
              </a:xfrm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3802039" y="2501319"/>
                  <a:ext cx="63494" cy="3175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26" name="Group 32"/>
                <p:cNvGrpSpPr>
                  <a:grpSpLocks/>
                </p:cNvGrpSpPr>
                <p:nvPr/>
              </p:nvGrpSpPr>
              <p:grpSpPr bwMode="auto">
                <a:xfrm>
                  <a:off x="3657600" y="2285435"/>
                  <a:ext cx="152400" cy="749865"/>
                  <a:chOff x="3657600" y="2285435"/>
                  <a:chExt cx="152400" cy="749865"/>
                </a:xfrm>
              </p:grpSpPr>
              <p:sp>
                <p:nvSpPr>
                  <p:cNvPr id="140" name="Rounded Rectangle 139"/>
                  <p:cNvSpPr/>
                  <p:nvPr/>
                </p:nvSpPr>
                <p:spPr>
                  <a:xfrm>
                    <a:off x="3675051" y="2285419"/>
                    <a:ext cx="158736" cy="749301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3751245" y="2285419"/>
                    <a:ext cx="76194" cy="74930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2" name="Straight Connector 141"/>
                  <p:cNvCxnSpPr/>
                  <p:nvPr/>
                </p:nvCxnSpPr>
                <p:spPr>
                  <a:xfrm rot="60000">
                    <a:off x="3732194" y="2285419"/>
                    <a:ext cx="0" cy="749301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 rot="60000">
                    <a:off x="3694097" y="2285419"/>
                    <a:ext cx="0" cy="749301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 rot="60000">
                    <a:off x="3763944" y="2285419"/>
                    <a:ext cx="0" cy="749301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 rot="60000">
                    <a:off x="3713148" y="2285419"/>
                    <a:ext cx="0" cy="749301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rot="60000">
                    <a:off x="3776643" y="2285419"/>
                    <a:ext cx="0" cy="749301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rot="60000">
                    <a:off x="3744893" y="2285419"/>
                    <a:ext cx="0" cy="749301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" name="Group 50"/>
              <p:cNvGrpSpPr>
                <a:grpSpLocks/>
              </p:cNvGrpSpPr>
              <p:nvPr/>
            </p:nvGrpSpPr>
            <p:grpSpPr bwMode="auto">
              <a:xfrm>
                <a:off x="1234168" y="2811742"/>
                <a:ext cx="422624" cy="1006296"/>
                <a:chOff x="1676400" y="2057400"/>
                <a:chExt cx="384048" cy="914400"/>
              </a:xfrm>
            </p:grpSpPr>
            <p:sp>
              <p:nvSpPr>
                <p:cNvPr id="149" name="Rectangle 148"/>
                <p:cNvSpPr/>
                <p:nvPr/>
              </p:nvSpPr>
              <p:spPr>
                <a:xfrm>
                  <a:off x="1676108" y="2057384"/>
                  <a:ext cx="387316" cy="914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0" name="Rectangle 149"/>
                <p:cNvSpPr>
                  <a:spLocks/>
                </p:cNvSpPr>
                <p:nvPr/>
              </p:nvSpPr>
              <p:spPr>
                <a:xfrm>
                  <a:off x="1676108" y="2070084"/>
                  <a:ext cx="387316" cy="25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Rectangle 150"/>
                <p:cNvSpPr>
                  <a:spLocks/>
                </p:cNvSpPr>
                <p:nvPr/>
              </p:nvSpPr>
              <p:spPr>
                <a:xfrm>
                  <a:off x="1676108" y="2641584"/>
                  <a:ext cx="387316" cy="3175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2" name="Rectangle 151"/>
                <p:cNvSpPr>
                  <a:spLocks/>
                </p:cNvSpPr>
                <p:nvPr/>
              </p:nvSpPr>
              <p:spPr>
                <a:xfrm>
                  <a:off x="1676108" y="2355836"/>
                  <a:ext cx="387316" cy="25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Rectangle 152"/>
                <p:cNvSpPr>
                  <a:spLocks/>
                </p:cNvSpPr>
                <p:nvPr/>
              </p:nvSpPr>
              <p:spPr>
                <a:xfrm>
                  <a:off x="1676108" y="2927336"/>
                  <a:ext cx="387316" cy="3174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28" name="Group 25613"/>
          <p:cNvGrpSpPr>
            <a:grpSpLocks/>
          </p:cNvGrpSpPr>
          <p:nvPr/>
        </p:nvGrpSpPr>
        <p:grpSpPr bwMode="auto">
          <a:xfrm>
            <a:off x="1964131" y="5344318"/>
            <a:ext cx="533400" cy="841375"/>
            <a:chOff x="3733800" y="4343400"/>
            <a:chExt cx="533400" cy="841370"/>
          </a:xfrm>
        </p:grpSpPr>
        <p:grpSp>
          <p:nvGrpSpPr>
            <p:cNvPr id="29" name="Group 25609"/>
            <p:cNvGrpSpPr>
              <a:grpSpLocks/>
            </p:cNvGrpSpPr>
            <p:nvPr/>
          </p:nvGrpSpPr>
          <p:grpSpPr bwMode="auto">
            <a:xfrm>
              <a:off x="3733800" y="4343400"/>
              <a:ext cx="533400" cy="841370"/>
              <a:chOff x="3810000" y="4343400"/>
              <a:chExt cx="533400" cy="841370"/>
            </a:xfrm>
          </p:grpSpPr>
          <p:sp>
            <p:nvSpPr>
              <p:cNvPr id="25608" name="Trapezoid 25607"/>
              <p:cNvSpPr/>
              <p:nvPr/>
            </p:nvSpPr>
            <p:spPr>
              <a:xfrm flipV="1">
                <a:off x="3810000" y="4495799"/>
                <a:ext cx="533400" cy="688971"/>
              </a:xfrm>
              <a:prstGeom prst="trapezoid">
                <a:avLst>
                  <a:gd name="adj" fmla="val 4167"/>
                </a:avLst>
              </a:prstGeom>
              <a:solidFill>
                <a:srgbClr val="F863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09" name="Rectangle 25608"/>
              <p:cNvSpPr/>
              <p:nvPr/>
            </p:nvSpPr>
            <p:spPr>
              <a:xfrm>
                <a:off x="3810000" y="4343400"/>
                <a:ext cx="533400" cy="152399"/>
              </a:xfrm>
              <a:prstGeom prst="rect">
                <a:avLst/>
              </a:prstGeom>
              <a:solidFill>
                <a:srgbClr val="F863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flipV="1">
                <a:off x="3810000" y="4429124"/>
                <a:ext cx="533400" cy="55562"/>
              </a:xfrm>
              <a:prstGeom prst="rect">
                <a:avLst/>
              </a:prstGeom>
              <a:solidFill>
                <a:srgbClr val="E356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flipV="1">
                <a:off x="3810000" y="4371975"/>
                <a:ext cx="533400" cy="9525"/>
              </a:xfrm>
              <a:prstGeom prst="rect">
                <a:avLst/>
              </a:prstGeom>
              <a:solidFill>
                <a:srgbClr val="E356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flipV="1">
                <a:off x="3810000" y="4352925"/>
                <a:ext cx="533400" cy="9525"/>
              </a:xfrm>
              <a:prstGeom prst="rect">
                <a:avLst/>
              </a:prstGeom>
              <a:solidFill>
                <a:srgbClr val="E356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flipV="1">
                <a:off x="3810000" y="4395787"/>
                <a:ext cx="533400" cy="9525"/>
              </a:xfrm>
              <a:prstGeom prst="rect">
                <a:avLst/>
              </a:prstGeom>
              <a:solidFill>
                <a:srgbClr val="E356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409" name="TextBox 25610"/>
            <p:cNvSpPr txBox="1">
              <a:spLocks noChangeArrowheads="1"/>
            </p:cNvSpPr>
            <p:nvPr/>
          </p:nvSpPr>
          <p:spPr bwMode="auto">
            <a:xfrm>
              <a:off x="3733800" y="4457704"/>
              <a:ext cx="5334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LET’S</a:t>
              </a:r>
            </a:p>
          </p:txBody>
        </p:sp>
        <p:sp>
          <p:nvSpPr>
            <p:cNvPr id="2410" name="TextBox 165"/>
            <p:cNvSpPr txBox="1">
              <a:spLocks noChangeArrowheads="1"/>
            </p:cNvSpPr>
            <p:nvPr/>
          </p:nvSpPr>
          <p:spPr bwMode="auto">
            <a:xfrm>
              <a:off x="3733800" y="4780423"/>
              <a:ext cx="5334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THIS.</a:t>
              </a:r>
            </a:p>
          </p:txBody>
        </p:sp>
        <p:sp>
          <p:nvSpPr>
            <p:cNvPr id="2411" name="TextBox 166"/>
            <p:cNvSpPr txBox="1">
              <a:spLocks noChangeArrowheads="1"/>
            </p:cNvSpPr>
            <p:nvPr/>
          </p:nvSpPr>
          <p:spPr bwMode="auto">
            <a:xfrm>
              <a:off x="3733800" y="4576589"/>
              <a:ext cx="533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DO</a:t>
              </a:r>
            </a:p>
          </p:txBody>
        </p:sp>
      </p:grpSp>
      <p:grpSp>
        <p:nvGrpSpPr>
          <p:cNvPr id="30" name="Group 25622"/>
          <p:cNvGrpSpPr>
            <a:grpSpLocks/>
          </p:cNvGrpSpPr>
          <p:nvPr/>
        </p:nvGrpSpPr>
        <p:grpSpPr bwMode="auto">
          <a:xfrm>
            <a:off x="4631131" y="3674268"/>
            <a:ext cx="1773238" cy="2511425"/>
            <a:chOff x="6504860" y="2747161"/>
            <a:chExt cx="1773080" cy="2510639"/>
          </a:xfrm>
        </p:grpSpPr>
        <p:grpSp>
          <p:nvGrpSpPr>
            <p:cNvPr id="31" name="Group 25619"/>
            <p:cNvGrpSpPr>
              <a:grpSpLocks/>
            </p:cNvGrpSpPr>
            <p:nvPr/>
          </p:nvGrpSpPr>
          <p:grpSpPr bwMode="auto">
            <a:xfrm rot="-5400000">
              <a:off x="6642540" y="4862934"/>
              <a:ext cx="149225" cy="424585"/>
              <a:chOff x="6364287" y="2806296"/>
              <a:chExt cx="149225" cy="424585"/>
            </a:xfrm>
          </p:grpSpPr>
          <p:sp>
            <p:nvSpPr>
              <p:cNvPr id="259" name="Rectangle 258"/>
              <p:cNvSpPr>
                <a:spLocks/>
              </p:cNvSpPr>
              <p:nvPr/>
            </p:nvSpPr>
            <p:spPr bwMode="auto">
              <a:xfrm rot="5400000">
                <a:off x="6351526" y="3101552"/>
                <a:ext cx="182547" cy="7459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0" name="Rectangle 259"/>
              <p:cNvSpPr>
                <a:spLocks/>
              </p:cNvSpPr>
              <p:nvPr/>
            </p:nvSpPr>
            <p:spPr bwMode="auto">
              <a:xfrm rot="16200000">
                <a:off x="6392005" y="2994408"/>
                <a:ext cx="93654" cy="95220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1" name="Rectangle 260"/>
              <p:cNvSpPr>
                <a:spLocks/>
              </p:cNvSpPr>
              <p:nvPr/>
            </p:nvSpPr>
            <p:spPr bwMode="auto">
              <a:xfrm rot="16200000">
                <a:off x="6431689" y="2930916"/>
                <a:ext cx="14287" cy="114264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64" name="Group 261"/>
              <p:cNvGrpSpPr>
                <a:grpSpLocks/>
              </p:cNvGrpSpPr>
              <p:nvPr/>
            </p:nvGrpSpPr>
            <p:grpSpPr bwMode="auto">
              <a:xfrm>
                <a:off x="6415087" y="2806296"/>
                <a:ext cx="47625" cy="169068"/>
                <a:chOff x="1188243" y="2431257"/>
                <a:chExt cx="47625" cy="169068"/>
              </a:xfrm>
            </p:grpSpPr>
            <p:sp>
              <p:nvSpPr>
                <p:cNvPr id="263" name="Rectangle 262"/>
                <p:cNvSpPr>
                  <a:spLocks/>
                </p:cNvSpPr>
                <p:nvPr/>
              </p:nvSpPr>
              <p:spPr bwMode="auto">
                <a:xfrm rot="16200000">
                  <a:off x="1132620" y="2493169"/>
                  <a:ext cx="158736" cy="47610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Trapezoid 263"/>
                <p:cNvSpPr/>
                <p:nvPr/>
              </p:nvSpPr>
              <p:spPr bwMode="auto">
                <a:xfrm>
                  <a:off x="1188182" y="2431256"/>
                  <a:ext cx="47610" cy="12699"/>
                </a:xfrm>
                <a:prstGeom prst="trapezoid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65" name="Group 114"/>
                <p:cNvGrpSpPr>
                  <a:grpSpLocks/>
                </p:cNvGrpSpPr>
                <p:nvPr/>
              </p:nvGrpSpPr>
              <p:grpSpPr bwMode="auto">
                <a:xfrm rot="16200000">
                  <a:off x="1150379" y="2489461"/>
                  <a:ext cx="123352" cy="47017"/>
                  <a:chOff x="2831305" y="2362200"/>
                  <a:chExt cx="167868" cy="64008"/>
                </a:xfrm>
                <a:solidFill>
                  <a:srgbClr val="969696"/>
                </a:solidFill>
              </p:grpSpPr>
              <p:sp>
                <p:nvSpPr>
                  <p:cNvPr id="266" name="Rectangle 265"/>
                  <p:cNvSpPr>
                    <a:spLocks/>
                  </p:cNvSpPr>
                  <p:nvPr/>
                </p:nvSpPr>
                <p:spPr>
                  <a:xfrm>
                    <a:off x="2859010" y="2362745"/>
                    <a:ext cx="8642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7" name="Rectangle 266"/>
                  <p:cNvSpPr>
                    <a:spLocks/>
                  </p:cNvSpPr>
                  <p:nvPr/>
                </p:nvSpPr>
                <p:spPr>
                  <a:xfrm>
                    <a:off x="2958389" y="2362745"/>
                    <a:ext cx="10803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8" name="Rectangle 267"/>
                  <p:cNvSpPr>
                    <a:spLocks/>
                  </p:cNvSpPr>
                  <p:nvPr/>
                </p:nvSpPr>
                <p:spPr>
                  <a:xfrm>
                    <a:off x="2893576" y="2362745"/>
                    <a:ext cx="10803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9" name="Rectangle 268"/>
                  <p:cNvSpPr>
                    <a:spLocks/>
                  </p:cNvSpPr>
                  <p:nvPr/>
                </p:nvSpPr>
                <p:spPr>
                  <a:xfrm>
                    <a:off x="2925983" y="2362744"/>
                    <a:ext cx="10801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0" name="Rectangle 269"/>
                  <p:cNvSpPr>
                    <a:spLocks/>
                  </p:cNvSpPr>
                  <p:nvPr/>
                </p:nvSpPr>
                <p:spPr>
                  <a:xfrm>
                    <a:off x="2826605" y="2362745"/>
                    <a:ext cx="8642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1" name="Rectangle 270"/>
                  <p:cNvSpPr>
                    <a:spLocks/>
                  </p:cNvSpPr>
                  <p:nvPr/>
                </p:nvSpPr>
                <p:spPr>
                  <a:xfrm>
                    <a:off x="2986475" y="2362745"/>
                    <a:ext cx="8642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272" name="Rectangle 271"/>
              <p:cNvSpPr>
                <a:spLocks/>
              </p:cNvSpPr>
              <p:nvPr/>
            </p:nvSpPr>
            <p:spPr bwMode="auto">
              <a:xfrm>
                <a:off x="6364242" y="3138053"/>
                <a:ext cx="149178" cy="365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Oval 272"/>
              <p:cNvSpPr>
                <a:spLocks noChangeAspect="1"/>
              </p:cNvSpPr>
              <p:nvPr/>
            </p:nvSpPr>
            <p:spPr>
              <a:xfrm flipV="1">
                <a:off x="6392808" y="2926934"/>
                <a:ext cx="92046" cy="90480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6" name="Group 274"/>
            <p:cNvGrpSpPr>
              <a:grpSpLocks/>
            </p:cNvGrpSpPr>
            <p:nvPr/>
          </p:nvGrpSpPr>
          <p:grpSpPr bwMode="auto">
            <a:xfrm rot="5400000" flipH="1">
              <a:off x="7991035" y="4862934"/>
              <a:ext cx="149225" cy="424585"/>
              <a:chOff x="6364287" y="2806296"/>
              <a:chExt cx="149225" cy="424585"/>
            </a:xfrm>
          </p:grpSpPr>
          <p:sp>
            <p:nvSpPr>
              <p:cNvPr id="276" name="Rectangle 275"/>
              <p:cNvSpPr>
                <a:spLocks/>
              </p:cNvSpPr>
              <p:nvPr/>
            </p:nvSpPr>
            <p:spPr bwMode="auto">
              <a:xfrm rot="5400000">
                <a:off x="6346765" y="3101554"/>
                <a:ext cx="182547" cy="7458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7" name="Rectangle 276"/>
              <p:cNvSpPr>
                <a:spLocks/>
              </p:cNvSpPr>
              <p:nvPr/>
            </p:nvSpPr>
            <p:spPr bwMode="auto">
              <a:xfrm rot="16200000">
                <a:off x="6392005" y="2994409"/>
                <a:ext cx="93654" cy="95220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Rectangle 277"/>
              <p:cNvSpPr>
                <a:spLocks/>
              </p:cNvSpPr>
              <p:nvPr/>
            </p:nvSpPr>
            <p:spPr bwMode="auto">
              <a:xfrm rot="16200000">
                <a:off x="6431689" y="2930917"/>
                <a:ext cx="14287" cy="114264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67" name="Group 278"/>
              <p:cNvGrpSpPr>
                <a:grpSpLocks/>
              </p:cNvGrpSpPr>
              <p:nvPr/>
            </p:nvGrpSpPr>
            <p:grpSpPr bwMode="auto">
              <a:xfrm>
                <a:off x="6415087" y="2806296"/>
                <a:ext cx="47625" cy="169068"/>
                <a:chOff x="1188243" y="2431257"/>
                <a:chExt cx="47625" cy="169068"/>
              </a:xfrm>
            </p:grpSpPr>
            <p:sp>
              <p:nvSpPr>
                <p:cNvPr id="282" name="Rectangle 281"/>
                <p:cNvSpPr>
                  <a:spLocks/>
                </p:cNvSpPr>
                <p:nvPr/>
              </p:nvSpPr>
              <p:spPr bwMode="auto">
                <a:xfrm rot="16200000">
                  <a:off x="1131826" y="2492376"/>
                  <a:ext cx="160323" cy="47610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3" name="Trapezoid 282"/>
                <p:cNvSpPr/>
                <p:nvPr/>
              </p:nvSpPr>
              <p:spPr bwMode="auto">
                <a:xfrm>
                  <a:off x="1188182" y="2426496"/>
                  <a:ext cx="47610" cy="12699"/>
                </a:xfrm>
                <a:prstGeom prst="trapezoid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68" name="Group 114"/>
                <p:cNvGrpSpPr>
                  <a:grpSpLocks/>
                </p:cNvGrpSpPr>
                <p:nvPr/>
              </p:nvGrpSpPr>
              <p:grpSpPr bwMode="auto">
                <a:xfrm rot="16200000">
                  <a:off x="1150379" y="2489461"/>
                  <a:ext cx="123352" cy="47017"/>
                  <a:chOff x="2831305" y="2362200"/>
                  <a:chExt cx="167868" cy="64008"/>
                </a:xfrm>
                <a:solidFill>
                  <a:srgbClr val="969696"/>
                </a:solidFill>
              </p:grpSpPr>
              <p:sp>
                <p:nvSpPr>
                  <p:cNvPr id="285" name="Rectangle 284"/>
                  <p:cNvSpPr>
                    <a:spLocks/>
                  </p:cNvSpPr>
                  <p:nvPr/>
                </p:nvSpPr>
                <p:spPr>
                  <a:xfrm>
                    <a:off x="2859010" y="2362745"/>
                    <a:ext cx="8642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6" name="Rectangle 285"/>
                  <p:cNvSpPr>
                    <a:spLocks/>
                  </p:cNvSpPr>
                  <p:nvPr/>
                </p:nvSpPr>
                <p:spPr>
                  <a:xfrm>
                    <a:off x="2958389" y="2362745"/>
                    <a:ext cx="10803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7" name="Rectangle 286"/>
                  <p:cNvSpPr>
                    <a:spLocks/>
                  </p:cNvSpPr>
                  <p:nvPr/>
                </p:nvSpPr>
                <p:spPr>
                  <a:xfrm>
                    <a:off x="2893576" y="2362745"/>
                    <a:ext cx="10803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Rectangle 287"/>
                  <p:cNvSpPr>
                    <a:spLocks/>
                  </p:cNvSpPr>
                  <p:nvPr/>
                </p:nvSpPr>
                <p:spPr>
                  <a:xfrm>
                    <a:off x="2925983" y="2362744"/>
                    <a:ext cx="10801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9" name="Rectangle 288"/>
                  <p:cNvSpPr>
                    <a:spLocks/>
                  </p:cNvSpPr>
                  <p:nvPr/>
                </p:nvSpPr>
                <p:spPr>
                  <a:xfrm>
                    <a:off x="2826605" y="2362745"/>
                    <a:ext cx="8642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Rectangle 289"/>
                  <p:cNvSpPr>
                    <a:spLocks/>
                  </p:cNvSpPr>
                  <p:nvPr/>
                </p:nvSpPr>
                <p:spPr>
                  <a:xfrm>
                    <a:off x="2986475" y="2362745"/>
                    <a:ext cx="8642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280" name="Rectangle 279"/>
              <p:cNvSpPr>
                <a:spLocks/>
              </p:cNvSpPr>
              <p:nvPr/>
            </p:nvSpPr>
            <p:spPr bwMode="auto">
              <a:xfrm>
                <a:off x="6364242" y="3138055"/>
                <a:ext cx="149178" cy="365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Oval 280"/>
              <p:cNvSpPr>
                <a:spLocks noChangeAspect="1"/>
              </p:cNvSpPr>
              <p:nvPr/>
            </p:nvSpPr>
            <p:spPr>
              <a:xfrm flipV="1">
                <a:off x="6392808" y="2926936"/>
                <a:ext cx="92046" cy="90480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9" name="Group 25618"/>
            <p:cNvGrpSpPr>
              <a:grpSpLocks/>
            </p:cNvGrpSpPr>
            <p:nvPr/>
          </p:nvGrpSpPr>
          <p:grpSpPr bwMode="auto">
            <a:xfrm flipH="1">
              <a:off x="7516810" y="2747161"/>
              <a:ext cx="255590" cy="591350"/>
              <a:chOff x="2554286" y="2393151"/>
              <a:chExt cx="255590" cy="591350"/>
            </a:xfrm>
          </p:grpSpPr>
          <p:sp>
            <p:nvSpPr>
              <p:cNvPr id="176" name="Rectangle 175"/>
              <p:cNvSpPr>
                <a:spLocks/>
              </p:cNvSpPr>
              <p:nvPr/>
            </p:nvSpPr>
            <p:spPr bwMode="auto">
              <a:xfrm rot="5400000">
                <a:off x="2459116" y="2646270"/>
                <a:ext cx="336445" cy="7460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70" name="Group 1288"/>
              <p:cNvGrpSpPr>
                <a:grpSpLocks noChangeAspect="1"/>
              </p:cNvGrpSpPr>
              <p:nvPr/>
            </p:nvGrpSpPr>
            <p:grpSpPr bwMode="auto">
              <a:xfrm rot="-5400000">
                <a:off x="2519782" y="2636827"/>
                <a:ext cx="212163" cy="134383"/>
                <a:chOff x="4688" y="2088"/>
                <a:chExt cx="218" cy="138"/>
              </a:xfrm>
            </p:grpSpPr>
            <p:sp>
              <p:nvSpPr>
                <p:cNvPr id="178" name="Rectangle 1289"/>
                <p:cNvSpPr>
                  <a:spLocks noChangeArrowheads="1"/>
                </p:cNvSpPr>
                <p:nvPr/>
              </p:nvSpPr>
              <p:spPr bwMode="auto">
                <a:xfrm rot="-5400000">
                  <a:off x="4761" y="2048"/>
                  <a:ext cx="77" cy="22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CC"/>
                    </a:gs>
                    <a:gs pos="50000">
                      <a:schemeClr val="bg2"/>
                    </a:gs>
                    <a:gs pos="100000">
                      <a:srgbClr val="FFFFCC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72" name="Group 1290"/>
                <p:cNvGrpSpPr>
                  <a:grpSpLocks noChangeAspect="1"/>
                </p:cNvGrpSpPr>
                <p:nvPr/>
              </p:nvGrpSpPr>
              <p:grpSpPr bwMode="auto">
                <a:xfrm rot="-5400000">
                  <a:off x="4728" y="2088"/>
                  <a:ext cx="138" cy="138"/>
                  <a:chOff x="2786" y="3521"/>
                  <a:chExt cx="576" cy="576"/>
                </a:xfrm>
              </p:grpSpPr>
              <p:sp>
                <p:nvSpPr>
                  <p:cNvPr id="2382" name="AutoShape 12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6" y="3521"/>
                    <a:ext cx="576" cy="576"/>
                  </a:xfrm>
                  <a:prstGeom prst="octagon">
                    <a:avLst>
                      <a:gd name="adj" fmla="val 29287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3" name="AutoShape 12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2" y="3607"/>
                    <a:ext cx="404" cy="404"/>
                  </a:xfrm>
                  <a:prstGeom prst="octagon">
                    <a:avLst>
                      <a:gd name="adj" fmla="val 29287"/>
                    </a:avLst>
                  </a:prstGeom>
                  <a:solidFill>
                    <a:srgbClr val="FFFF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4" name="Group 12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71" y="3606"/>
                    <a:ext cx="405" cy="405"/>
                    <a:chOff x="2556" y="3569"/>
                    <a:chExt cx="405" cy="405"/>
                  </a:xfrm>
                </p:grpSpPr>
                <p:sp>
                  <p:nvSpPr>
                    <p:cNvPr id="2386" name="Rectangle 12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35" y="3569"/>
                      <a:ext cx="45" cy="404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7" name="Rectangle 129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2735" y="3571"/>
                      <a:ext cx="45" cy="404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8" name="Rectangle 129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700000">
                      <a:off x="2736" y="3571"/>
                      <a:ext cx="45" cy="404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9" name="Rectangle 129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700000">
                      <a:off x="2736" y="3570"/>
                      <a:ext cx="45" cy="404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85" name="AutoShape 12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04" y="3739"/>
                    <a:ext cx="141" cy="141"/>
                  </a:xfrm>
                  <a:prstGeom prst="octagon">
                    <a:avLst>
                      <a:gd name="adj" fmla="val 29287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8" name="Rectangle 187"/>
              <p:cNvSpPr>
                <a:spLocks/>
              </p:cNvSpPr>
              <p:nvPr/>
            </p:nvSpPr>
            <p:spPr bwMode="auto">
              <a:xfrm rot="16200000">
                <a:off x="2581316" y="2462175"/>
                <a:ext cx="93633" cy="95241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9" name="Rectangle 188"/>
              <p:cNvSpPr>
                <a:spLocks/>
              </p:cNvSpPr>
              <p:nvPr/>
            </p:nvSpPr>
            <p:spPr bwMode="auto">
              <a:xfrm rot="16200000">
                <a:off x="2620991" y="2398693"/>
                <a:ext cx="14284" cy="114290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75" name="Group 189"/>
              <p:cNvGrpSpPr>
                <a:grpSpLocks/>
              </p:cNvGrpSpPr>
              <p:nvPr/>
            </p:nvGrpSpPr>
            <p:grpSpPr bwMode="auto">
              <a:xfrm rot="5400000">
                <a:off x="2701529" y="2334814"/>
                <a:ext cx="47625" cy="169068"/>
                <a:chOff x="1188243" y="2431257"/>
                <a:chExt cx="47625" cy="169068"/>
              </a:xfrm>
            </p:grpSpPr>
            <p:sp>
              <p:nvSpPr>
                <p:cNvPr id="191" name="Rectangle 190"/>
                <p:cNvSpPr>
                  <a:spLocks/>
                </p:cNvSpPr>
                <p:nvPr/>
              </p:nvSpPr>
              <p:spPr bwMode="auto">
                <a:xfrm rot="16200000">
                  <a:off x="1131882" y="2495541"/>
                  <a:ext cx="161911" cy="47610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Trapezoid 191"/>
                <p:cNvSpPr/>
                <p:nvPr/>
              </p:nvSpPr>
              <p:spPr bwMode="auto">
                <a:xfrm>
                  <a:off x="1189033" y="2432041"/>
                  <a:ext cx="47610" cy="12699"/>
                </a:xfrm>
                <a:prstGeom prst="trapezoid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76" name="Group 114"/>
                <p:cNvGrpSpPr>
                  <a:grpSpLocks/>
                </p:cNvGrpSpPr>
                <p:nvPr/>
              </p:nvGrpSpPr>
              <p:grpSpPr bwMode="auto">
                <a:xfrm rot="16200000">
                  <a:off x="1150379" y="2489461"/>
                  <a:ext cx="123352" cy="47017"/>
                  <a:chOff x="2831305" y="2362200"/>
                  <a:chExt cx="167868" cy="64008"/>
                </a:xfrm>
                <a:solidFill>
                  <a:srgbClr val="969696"/>
                </a:solidFill>
              </p:grpSpPr>
              <p:sp>
                <p:nvSpPr>
                  <p:cNvPr id="194" name="Rectangle 193"/>
                  <p:cNvSpPr>
                    <a:spLocks/>
                  </p:cNvSpPr>
                  <p:nvPr/>
                </p:nvSpPr>
                <p:spPr>
                  <a:xfrm>
                    <a:off x="2859010" y="2362745"/>
                    <a:ext cx="8642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Rectangle 194"/>
                  <p:cNvSpPr>
                    <a:spLocks/>
                  </p:cNvSpPr>
                  <p:nvPr/>
                </p:nvSpPr>
                <p:spPr>
                  <a:xfrm>
                    <a:off x="2958389" y="2362745"/>
                    <a:ext cx="10803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6" name="Rectangle 195"/>
                  <p:cNvSpPr>
                    <a:spLocks/>
                  </p:cNvSpPr>
                  <p:nvPr/>
                </p:nvSpPr>
                <p:spPr>
                  <a:xfrm>
                    <a:off x="2893576" y="2362745"/>
                    <a:ext cx="10803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Rectangle 196"/>
                  <p:cNvSpPr>
                    <a:spLocks/>
                  </p:cNvSpPr>
                  <p:nvPr/>
                </p:nvSpPr>
                <p:spPr>
                  <a:xfrm>
                    <a:off x="2925983" y="2362744"/>
                    <a:ext cx="10801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Rectangle 197"/>
                  <p:cNvSpPr>
                    <a:spLocks/>
                  </p:cNvSpPr>
                  <p:nvPr/>
                </p:nvSpPr>
                <p:spPr>
                  <a:xfrm>
                    <a:off x="2826605" y="2362745"/>
                    <a:ext cx="8642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Rectangle 198"/>
                  <p:cNvSpPr>
                    <a:spLocks/>
                  </p:cNvSpPr>
                  <p:nvPr/>
                </p:nvSpPr>
                <p:spPr>
                  <a:xfrm>
                    <a:off x="2986475" y="2362745"/>
                    <a:ext cx="8642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200" name="Rectangle 199"/>
              <p:cNvSpPr>
                <a:spLocks/>
              </p:cNvSpPr>
              <p:nvPr/>
            </p:nvSpPr>
            <p:spPr bwMode="auto">
              <a:xfrm rot="16200000">
                <a:off x="2553544" y="2869243"/>
                <a:ext cx="149178" cy="8254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1" name="Rectangle 200"/>
              <p:cNvSpPr>
                <a:spLocks/>
              </p:cNvSpPr>
              <p:nvPr/>
            </p:nvSpPr>
            <p:spPr bwMode="auto">
              <a:xfrm>
                <a:off x="2553526" y="2902579"/>
                <a:ext cx="149212" cy="3650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>
                <a:spLocks noChangeAspect="1"/>
              </p:cNvSpPr>
              <p:nvPr/>
            </p:nvSpPr>
            <p:spPr>
              <a:xfrm flipV="1">
                <a:off x="2582098" y="2393151"/>
                <a:ext cx="92067" cy="92046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7" name="Group 25621"/>
            <p:cNvGrpSpPr>
              <a:grpSpLocks/>
            </p:cNvGrpSpPr>
            <p:nvPr/>
          </p:nvGrpSpPr>
          <p:grpSpPr bwMode="auto">
            <a:xfrm>
              <a:off x="6858000" y="3276600"/>
              <a:ext cx="1066800" cy="1981200"/>
              <a:chOff x="6858000" y="3276600"/>
              <a:chExt cx="1066800" cy="1981200"/>
            </a:xfrm>
          </p:grpSpPr>
          <p:sp>
            <p:nvSpPr>
              <p:cNvPr id="25615" name="Rounded Rectangle 25614"/>
              <p:cNvSpPr/>
              <p:nvPr/>
            </p:nvSpPr>
            <p:spPr>
              <a:xfrm>
                <a:off x="6857254" y="3277220"/>
                <a:ext cx="1068293" cy="1980580"/>
              </a:xfrm>
              <a:prstGeom prst="roundRect">
                <a:avLst>
                  <a:gd name="adj" fmla="val 7738"/>
                </a:avLst>
              </a:prstGeom>
              <a:solidFill>
                <a:srgbClr val="C0C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78" name="Group 25620"/>
              <p:cNvGrpSpPr>
                <a:grpSpLocks/>
              </p:cNvGrpSpPr>
              <p:nvPr/>
            </p:nvGrpSpPr>
            <p:grpSpPr bwMode="auto">
              <a:xfrm>
                <a:off x="6858000" y="3529023"/>
                <a:ext cx="1066800" cy="1476354"/>
                <a:chOff x="6858000" y="3436145"/>
                <a:chExt cx="1066800" cy="1476354"/>
              </a:xfrm>
            </p:grpSpPr>
            <p:sp>
              <p:nvSpPr>
                <p:cNvPr id="25616" name="Rectangle 25615"/>
                <p:cNvSpPr/>
                <p:nvPr/>
              </p:nvSpPr>
              <p:spPr>
                <a:xfrm>
                  <a:off x="6857254" y="3436675"/>
                  <a:ext cx="1068293" cy="36502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857254" y="4876087"/>
                  <a:ext cx="1068293" cy="36501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79" name="Group 294"/>
          <p:cNvGrpSpPr>
            <a:grpSpLocks/>
          </p:cNvGrpSpPr>
          <p:nvPr/>
        </p:nvGrpSpPr>
        <p:grpSpPr bwMode="auto">
          <a:xfrm>
            <a:off x="6936181" y="4204493"/>
            <a:ext cx="1066800" cy="1981200"/>
            <a:chOff x="6858000" y="3276600"/>
            <a:chExt cx="1066800" cy="1981200"/>
          </a:xfrm>
        </p:grpSpPr>
        <p:sp>
          <p:nvSpPr>
            <p:cNvPr id="296" name="Rounded Rectangle 295"/>
            <p:cNvSpPr/>
            <p:nvPr/>
          </p:nvSpPr>
          <p:spPr>
            <a:xfrm>
              <a:off x="6858000" y="3276600"/>
              <a:ext cx="1066800" cy="1981200"/>
            </a:xfrm>
            <a:prstGeom prst="roundRect">
              <a:avLst>
                <a:gd name="adj" fmla="val 7738"/>
              </a:avLst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80" name="Group 296"/>
            <p:cNvGrpSpPr>
              <a:grpSpLocks/>
            </p:cNvGrpSpPr>
            <p:nvPr/>
          </p:nvGrpSpPr>
          <p:grpSpPr bwMode="auto">
            <a:xfrm>
              <a:off x="6858000" y="3529023"/>
              <a:ext cx="1066800" cy="1476354"/>
              <a:chOff x="6858000" y="3436145"/>
              <a:chExt cx="1066800" cy="1476354"/>
            </a:xfrm>
          </p:grpSpPr>
          <p:sp>
            <p:nvSpPr>
              <p:cNvPr id="298" name="Rectangle 297"/>
              <p:cNvSpPr/>
              <p:nvPr/>
            </p:nvSpPr>
            <p:spPr>
              <a:xfrm>
                <a:off x="6858000" y="3436134"/>
                <a:ext cx="1066800" cy="36513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6858000" y="4875997"/>
                <a:ext cx="1066800" cy="3651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81" name="Group 293"/>
          <p:cNvGrpSpPr>
            <a:grpSpLocks/>
          </p:cNvGrpSpPr>
          <p:nvPr/>
        </p:nvGrpSpPr>
        <p:grpSpPr bwMode="auto">
          <a:xfrm>
            <a:off x="5039119" y="3755230"/>
            <a:ext cx="449262" cy="460375"/>
            <a:chOff x="4419600" y="2831305"/>
            <a:chExt cx="448716" cy="460532"/>
          </a:xfrm>
        </p:grpSpPr>
        <p:grpSp>
          <p:nvGrpSpPr>
            <p:cNvPr id="82" name="Group 291"/>
            <p:cNvGrpSpPr>
              <a:grpSpLocks/>
            </p:cNvGrpSpPr>
            <p:nvPr/>
          </p:nvGrpSpPr>
          <p:grpSpPr bwMode="auto">
            <a:xfrm>
              <a:off x="4419600" y="2907505"/>
              <a:ext cx="448716" cy="384332"/>
              <a:chOff x="4419600" y="2907505"/>
              <a:chExt cx="448716" cy="384332"/>
            </a:xfrm>
          </p:grpSpPr>
          <p:grpSp>
            <p:nvGrpSpPr>
              <p:cNvPr id="85" name="Group 273"/>
              <p:cNvGrpSpPr>
                <a:grpSpLocks/>
              </p:cNvGrpSpPr>
              <p:nvPr/>
            </p:nvGrpSpPr>
            <p:grpSpPr bwMode="auto">
              <a:xfrm rot="5400000">
                <a:off x="4669676" y="3039860"/>
                <a:ext cx="114300" cy="282981"/>
                <a:chOff x="5248276" y="1944282"/>
                <a:chExt cx="114300" cy="282981"/>
              </a:xfrm>
            </p:grpSpPr>
            <p:sp>
              <p:nvSpPr>
                <p:cNvPr id="309" name="Rectangle 308"/>
                <p:cNvSpPr>
                  <a:spLocks/>
                </p:cNvSpPr>
                <p:nvPr/>
              </p:nvSpPr>
              <p:spPr bwMode="auto">
                <a:xfrm rot="16200000">
                  <a:off x="5257976" y="2136855"/>
                  <a:ext cx="93548" cy="95283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0" name="Rectangle 309"/>
                <p:cNvSpPr>
                  <a:spLocks/>
                </p:cNvSpPr>
                <p:nvPr/>
              </p:nvSpPr>
              <p:spPr bwMode="auto">
                <a:xfrm rot="16200000">
                  <a:off x="5297615" y="2073417"/>
                  <a:ext cx="14271" cy="114339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88" name="Group 310"/>
                <p:cNvGrpSpPr>
                  <a:grpSpLocks/>
                </p:cNvGrpSpPr>
                <p:nvPr/>
              </p:nvGrpSpPr>
              <p:grpSpPr bwMode="auto">
                <a:xfrm>
                  <a:off x="5281613" y="1944282"/>
                  <a:ext cx="47625" cy="169068"/>
                  <a:chOff x="1188243" y="2431257"/>
                  <a:chExt cx="47625" cy="169068"/>
                </a:xfrm>
              </p:grpSpPr>
              <p:sp>
                <p:nvSpPr>
                  <p:cNvPr id="312" name="Rectangle 311"/>
                  <p:cNvSpPr>
                    <a:spLocks/>
                  </p:cNvSpPr>
                  <p:nvPr/>
                </p:nvSpPr>
                <p:spPr bwMode="auto">
                  <a:xfrm rot="16200000">
                    <a:off x="1132102" y="2494643"/>
                    <a:ext cx="158557" cy="47641"/>
                  </a:xfrm>
                  <a:prstGeom prst="rect">
                    <a:avLst/>
                  </a:prstGeom>
                  <a:solidFill>
                    <a:srgbClr val="5F5F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3" name="Trapezoid 312"/>
                  <p:cNvSpPr/>
                  <p:nvPr/>
                </p:nvSpPr>
                <p:spPr bwMode="auto">
                  <a:xfrm>
                    <a:off x="1187561" y="2431258"/>
                    <a:ext cx="47641" cy="12685"/>
                  </a:xfrm>
                  <a:prstGeom prst="trapezoid">
                    <a:avLst/>
                  </a:prstGeom>
                  <a:solidFill>
                    <a:srgbClr val="5F5F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98" name="Group 114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1150379" y="2489461"/>
                    <a:ext cx="123352" cy="47017"/>
                    <a:chOff x="2831305" y="2362200"/>
                    <a:chExt cx="167868" cy="64008"/>
                  </a:xfrm>
                  <a:solidFill>
                    <a:srgbClr val="969696"/>
                  </a:solidFill>
                </p:grpSpPr>
                <p:sp>
                  <p:nvSpPr>
                    <p:cNvPr id="315" name="Rectangle 314"/>
                    <p:cNvSpPr>
                      <a:spLocks/>
                    </p:cNvSpPr>
                    <p:nvPr/>
                  </p:nvSpPr>
                  <p:spPr>
                    <a:xfrm>
                      <a:off x="2859010" y="2362745"/>
                      <a:ext cx="8642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6" name="Rectangle 315"/>
                    <p:cNvSpPr>
                      <a:spLocks/>
                    </p:cNvSpPr>
                    <p:nvPr/>
                  </p:nvSpPr>
                  <p:spPr>
                    <a:xfrm>
                      <a:off x="2958389" y="2362745"/>
                      <a:ext cx="10803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7" name="Rectangle 316"/>
                    <p:cNvSpPr>
                      <a:spLocks/>
                    </p:cNvSpPr>
                    <p:nvPr/>
                  </p:nvSpPr>
                  <p:spPr>
                    <a:xfrm>
                      <a:off x="2893576" y="2362745"/>
                      <a:ext cx="10803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8" name="Rectangle 317"/>
                    <p:cNvSpPr>
                      <a:spLocks/>
                    </p:cNvSpPr>
                    <p:nvPr/>
                  </p:nvSpPr>
                  <p:spPr>
                    <a:xfrm>
                      <a:off x="2925983" y="2362744"/>
                      <a:ext cx="10801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9" name="Rectangle 318"/>
                    <p:cNvSpPr>
                      <a:spLocks/>
                    </p:cNvSpPr>
                    <p:nvPr/>
                  </p:nvSpPr>
                  <p:spPr>
                    <a:xfrm>
                      <a:off x="2826605" y="2362745"/>
                      <a:ext cx="8642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20" name="Rectangle 319"/>
                    <p:cNvSpPr>
                      <a:spLocks/>
                    </p:cNvSpPr>
                    <p:nvPr/>
                  </p:nvSpPr>
                  <p:spPr>
                    <a:xfrm>
                      <a:off x="2986475" y="2362745"/>
                      <a:ext cx="8642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sp>
              <p:nvSpPr>
                <p:cNvPr id="321" name="Oval 320"/>
                <p:cNvSpPr>
                  <a:spLocks noChangeAspect="1"/>
                </p:cNvSpPr>
                <p:nvPr/>
              </p:nvSpPr>
              <p:spPr>
                <a:xfrm flipV="1">
                  <a:off x="5258698" y="2069542"/>
                  <a:ext cx="92106" cy="90378"/>
                </a:xfrm>
                <a:prstGeom prst="ellipse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5631" name="Rectangle 25630"/>
              <p:cNvSpPr/>
              <p:nvPr/>
            </p:nvSpPr>
            <p:spPr>
              <a:xfrm>
                <a:off x="4587670" y="2907531"/>
                <a:ext cx="45981" cy="30490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29" name="Trapezoid 25628"/>
              <p:cNvSpPr>
                <a:spLocks noChangeAspect="1"/>
              </p:cNvSpPr>
              <p:nvPr/>
            </p:nvSpPr>
            <p:spPr>
              <a:xfrm>
                <a:off x="4419600" y="3245784"/>
                <a:ext cx="380537" cy="46053"/>
              </a:xfrm>
              <a:prstGeom prst="trapezoid">
                <a:avLst>
                  <a:gd name="adj" fmla="val 11484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30" name="Oval 25629"/>
              <p:cNvSpPr/>
              <p:nvPr/>
            </p:nvSpPr>
            <p:spPr>
              <a:xfrm>
                <a:off x="4533761" y="3199731"/>
                <a:ext cx="152215" cy="921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93" name="Trapezoid 292"/>
            <p:cNvSpPr/>
            <p:nvPr/>
          </p:nvSpPr>
          <p:spPr>
            <a:xfrm>
              <a:off x="4571815" y="2831305"/>
              <a:ext cx="76107" cy="76226"/>
            </a:xfrm>
            <a:prstGeom prst="trapezoid">
              <a:avLst>
                <a:gd name="adj" fmla="val 125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28" name="Freeform 327"/>
          <p:cNvSpPr/>
          <p:nvPr/>
        </p:nvSpPr>
        <p:spPr>
          <a:xfrm>
            <a:off x="5394719" y="3698080"/>
            <a:ext cx="361950" cy="411163"/>
          </a:xfrm>
          <a:custGeom>
            <a:avLst/>
            <a:gdLst>
              <a:gd name="connsiteX0" fmla="*/ 361950 w 361950"/>
              <a:gd name="connsiteY0" fmla="*/ 916 h 410579"/>
              <a:gd name="connsiteX1" fmla="*/ 259556 w 361950"/>
              <a:gd name="connsiteY1" fmla="*/ 916 h 410579"/>
              <a:gd name="connsiteX2" fmla="*/ 211931 w 361950"/>
              <a:gd name="connsiteY2" fmla="*/ 10441 h 410579"/>
              <a:gd name="connsiteX3" fmla="*/ 183356 w 361950"/>
              <a:gd name="connsiteY3" fmla="*/ 100928 h 410579"/>
              <a:gd name="connsiteX4" fmla="*/ 195263 w 361950"/>
              <a:gd name="connsiteY4" fmla="*/ 212847 h 410579"/>
              <a:gd name="connsiteX5" fmla="*/ 214313 w 361950"/>
              <a:gd name="connsiteY5" fmla="*/ 315241 h 410579"/>
              <a:gd name="connsiteX6" fmla="*/ 183356 w 361950"/>
              <a:gd name="connsiteY6" fmla="*/ 391441 h 410579"/>
              <a:gd name="connsiteX7" fmla="*/ 119063 w 361950"/>
              <a:gd name="connsiteY7" fmla="*/ 408110 h 410579"/>
              <a:gd name="connsiteX8" fmla="*/ 71438 w 361950"/>
              <a:gd name="connsiteY8" fmla="*/ 410491 h 410579"/>
              <a:gd name="connsiteX9" fmla="*/ 35719 w 361950"/>
              <a:gd name="connsiteY9" fmla="*/ 408110 h 410579"/>
              <a:gd name="connsiteX10" fmla="*/ 16669 w 361950"/>
              <a:gd name="connsiteY10" fmla="*/ 408110 h 410579"/>
              <a:gd name="connsiteX11" fmla="*/ 0 w 361950"/>
              <a:gd name="connsiteY11" fmla="*/ 410491 h 41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950" h="410579">
                <a:moveTo>
                  <a:pt x="361950" y="916"/>
                </a:moveTo>
                <a:cubicBezTo>
                  <a:pt x="323254" y="122"/>
                  <a:pt x="284559" y="-672"/>
                  <a:pt x="259556" y="916"/>
                </a:cubicBezTo>
                <a:cubicBezTo>
                  <a:pt x="234553" y="2504"/>
                  <a:pt x="224631" y="-6228"/>
                  <a:pt x="211931" y="10441"/>
                </a:cubicBezTo>
                <a:cubicBezTo>
                  <a:pt x="199231" y="27110"/>
                  <a:pt x="186134" y="67194"/>
                  <a:pt x="183356" y="100928"/>
                </a:cubicBezTo>
                <a:cubicBezTo>
                  <a:pt x="180578" y="134662"/>
                  <a:pt x="190103" y="177128"/>
                  <a:pt x="195263" y="212847"/>
                </a:cubicBezTo>
                <a:cubicBezTo>
                  <a:pt x="200423" y="248566"/>
                  <a:pt x="216297" y="285475"/>
                  <a:pt x="214313" y="315241"/>
                </a:cubicBezTo>
                <a:cubicBezTo>
                  <a:pt x="212329" y="345007"/>
                  <a:pt x="199231" y="375963"/>
                  <a:pt x="183356" y="391441"/>
                </a:cubicBezTo>
                <a:cubicBezTo>
                  <a:pt x="167481" y="406919"/>
                  <a:pt x="137716" y="404935"/>
                  <a:pt x="119063" y="408110"/>
                </a:cubicBezTo>
                <a:cubicBezTo>
                  <a:pt x="100410" y="411285"/>
                  <a:pt x="85329" y="410491"/>
                  <a:pt x="71438" y="410491"/>
                </a:cubicBezTo>
                <a:cubicBezTo>
                  <a:pt x="57547" y="410491"/>
                  <a:pt x="44847" y="408507"/>
                  <a:pt x="35719" y="408110"/>
                </a:cubicBezTo>
                <a:cubicBezTo>
                  <a:pt x="26591" y="407713"/>
                  <a:pt x="22622" y="407713"/>
                  <a:pt x="16669" y="408110"/>
                </a:cubicBezTo>
                <a:cubicBezTo>
                  <a:pt x="10716" y="408507"/>
                  <a:pt x="5358" y="409499"/>
                  <a:pt x="0" y="410491"/>
                </a:cubicBezTo>
              </a:path>
            </a:pathLst>
          </a:custGeom>
          <a:noFill/>
          <a:ln w="57150">
            <a:solidFill>
              <a:srgbClr val="DDDDDD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1" name="Teardrop 300"/>
          <p:cNvSpPr>
            <a:spLocks noChangeAspect="1"/>
          </p:cNvSpPr>
          <p:nvPr/>
        </p:nvSpPr>
        <p:spPr>
          <a:xfrm rot="18792473">
            <a:off x="5164531" y="3620293"/>
            <a:ext cx="136525" cy="136525"/>
          </a:xfrm>
          <a:prstGeom prst="teardrop">
            <a:avLst>
              <a:gd name="adj" fmla="val 1578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802331" y="3910805"/>
            <a:ext cx="1295400" cy="2209800"/>
          </a:xfrm>
          <a:prstGeom prst="roundRect">
            <a:avLst>
              <a:gd name="adj" fmla="val 82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1" name="Rounded Rectangle 290"/>
          <p:cNvSpPr/>
          <p:nvPr/>
        </p:nvSpPr>
        <p:spPr>
          <a:xfrm>
            <a:off x="5026419" y="4248943"/>
            <a:ext cx="990600" cy="1905000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2" name="Rounded Rectangle 301"/>
          <p:cNvSpPr/>
          <p:nvPr/>
        </p:nvSpPr>
        <p:spPr>
          <a:xfrm>
            <a:off x="6979044" y="4244180"/>
            <a:ext cx="990600" cy="1905000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4" name="Straight Connector 223"/>
          <p:cNvCxnSpPr/>
          <p:nvPr/>
        </p:nvCxnSpPr>
        <p:spPr>
          <a:xfrm>
            <a:off x="7145731" y="4241005"/>
            <a:ext cx="0" cy="187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7145731" y="4244180"/>
            <a:ext cx="0" cy="381000"/>
          </a:xfrm>
          <a:prstGeom prst="line">
            <a:avLst/>
          </a:prstGeom>
          <a:ln w="57150">
            <a:solidFill>
              <a:srgbClr val="DDDDDD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Rounded Rectangle 332"/>
          <p:cNvSpPr/>
          <p:nvPr/>
        </p:nvSpPr>
        <p:spPr>
          <a:xfrm>
            <a:off x="6979044" y="4520405"/>
            <a:ext cx="990600" cy="1628775"/>
          </a:xfrm>
          <a:prstGeom prst="roundRect">
            <a:avLst>
              <a:gd name="adj" fmla="val 4902"/>
            </a:avLst>
          </a:prstGeom>
          <a:pattFill prst="zigZag">
            <a:fgClr>
              <a:schemeClr val="accent1"/>
            </a:fgClr>
            <a:bgClr>
              <a:schemeClr val="tx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" name="Rounded Rectangle 244"/>
          <p:cNvSpPr/>
          <p:nvPr/>
        </p:nvSpPr>
        <p:spPr>
          <a:xfrm>
            <a:off x="2803919" y="3910805"/>
            <a:ext cx="1295400" cy="685800"/>
          </a:xfrm>
          <a:prstGeom prst="roundRect">
            <a:avLst>
              <a:gd name="adj" fmla="val 15122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" name="Rounded Rectangle 245"/>
          <p:cNvSpPr/>
          <p:nvPr/>
        </p:nvSpPr>
        <p:spPr>
          <a:xfrm>
            <a:off x="2803919" y="5282405"/>
            <a:ext cx="1295400" cy="838200"/>
          </a:xfrm>
          <a:prstGeom prst="roundRect">
            <a:avLst>
              <a:gd name="adj" fmla="val 8211"/>
            </a:avLst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2802331" y="4368005"/>
            <a:ext cx="1298575" cy="990600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0" name="Group 238"/>
          <p:cNvGrpSpPr>
            <a:grpSpLocks/>
          </p:cNvGrpSpPr>
          <p:nvPr/>
        </p:nvGrpSpPr>
        <p:grpSpPr bwMode="auto">
          <a:xfrm>
            <a:off x="3767531" y="3393280"/>
            <a:ext cx="344488" cy="136525"/>
            <a:chOff x="2774694" y="2971800"/>
            <a:chExt cx="344975" cy="137160"/>
          </a:xfrm>
        </p:grpSpPr>
        <p:grpSp>
          <p:nvGrpSpPr>
            <p:cNvPr id="101" name="Group 369"/>
            <p:cNvGrpSpPr>
              <a:grpSpLocks/>
            </p:cNvGrpSpPr>
            <p:nvPr/>
          </p:nvGrpSpPr>
          <p:grpSpPr bwMode="auto">
            <a:xfrm rot="1320000">
              <a:off x="3073949" y="3007516"/>
              <a:ext cx="45720" cy="45720"/>
              <a:chOff x="3067812" y="2438400"/>
              <a:chExt cx="45720" cy="45720"/>
            </a:xfrm>
          </p:grpSpPr>
          <p:sp>
            <p:nvSpPr>
              <p:cNvPr id="371" name="Oval 370"/>
              <p:cNvSpPr>
                <a:spLocks noChangeAspect="1"/>
              </p:cNvSpPr>
              <p:nvPr/>
            </p:nvSpPr>
            <p:spPr>
              <a:xfrm>
                <a:off x="3067307" y="2437870"/>
                <a:ext cx="46104" cy="46252"/>
              </a:xfrm>
              <a:prstGeom prst="ellipse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3086384" y="2437870"/>
                <a:ext cx="7949" cy="46252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" name="Group 402"/>
            <p:cNvGrpSpPr>
              <a:grpSpLocks/>
            </p:cNvGrpSpPr>
            <p:nvPr/>
          </p:nvGrpSpPr>
          <p:grpSpPr bwMode="auto">
            <a:xfrm>
              <a:off x="2774694" y="2971800"/>
              <a:ext cx="311406" cy="137160"/>
              <a:chOff x="2647442" y="2457450"/>
              <a:chExt cx="311406" cy="137160"/>
            </a:xfrm>
          </p:grpSpPr>
          <p:sp>
            <p:nvSpPr>
              <p:cNvPr id="404" name="Rectangle 403"/>
              <p:cNvSpPr/>
              <p:nvPr/>
            </p:nvSpPr>
            <p:spPr>
              <a:xfrm>
                <a:off x="2647442" y="2457450"/>
                <a:ext cx="311590" cy="1371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3" name="Group 404"/>
              <p:cNvGrpSpPr>
                <a:grpSpLocks/>
              </p:cNvGrpSpPr>
              <p:nvPr/>
            </p:nvGrpSpPr>
            <p:grpSpPr bwMode="auto">
              <a:xfrm>
                <a:off x="2647952" y="2495544"/>
                <a:ext cx="310896" cy="36576"/>
                <a:chOff x="2847309" y="2602899"/>
                <a:chExt cx="310896" cy="36576"/>
              </a:xfrm>
            </p:grpSpPr>
            <p:sp>
              <p:nvSpPr>
                <p:cNvPr id="406" name="Rectangle 405"/>
                <p:cNvSpPr/>
                <p:nvPr/>
              </p:nvSpPr>
              <p:spPr>
                <a:xfrm>
                  <a:off x="2846799" y="2603082"/>
                  <a:ext cx="311590" cy="36682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04" name="Group 406"/>
                <p:cNvGrpSpPr>
                  <a:grpSpLocks/>
                </p:cNvGrpSpPr>
                <p:nvPr/>
              </p:nvGrpSpPr>
              <p:grpSpPr bwMode="auto">
                <a:xfrm>
                  <a:off x="2853937" y="2607471"/>
                  <a:ext cx="297641" cy="27432"/>
                  <a:chOff x="2805114" y="2700342"/>
                  <a:chExt cx="297641" cy="27432"/>
                </a:xfrm>
              </p:grpSpPr>
              <p:sp>
                <p:nvSpPr>
                  <p:cNvPr id="408" name="Rectangle 407"/>
                  <p:cNvSpPr/>
                  <p:nvPr/>
                </p:nvSpPr>
                <p:spPr>
                  <a:xfrm>
                    <a:off x="2985566" y="2700738"/>
                    <a:ext cx="9538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9" name="Rectangle 408"/>
                  <p:cNvSpPr/>
                  <p:nvPr/>
                </p:nvSpPr>
                <p:spPr>
                  <a:xfrm>
                    <a:off x="2821823" y="2700738"/>
                    <a:ext cx="9538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0" name="Rectangle 409"/>
                  <p:cNvSpPr/>
                  <p:nvPr/>
                </p:nvSpPr>
                <p:spPr>
                  <a:xfrm>
                    <a:off x="2804335" y="2700738"/>
                    <a:ext cx="9538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1" name="Rectangle 410"/>
                  <p:cNvSpPr/>
                  <p:nvPr/>
                </p:nvSpPr>
                <p:spPr>
                  <a:xfrm>
                    <a:off x="3022130" y="2700738"/>
                    <a:ext cx="7948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3039617" y="2700738"/>
                    <a:ext cx="9538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2840899" y="2700738"/>
                    <a:ext cx="9538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4" name="Rectangle 413"/>
                  <p:cNvSpPr/>
                  <p:nvPr/>
                </p:nvSpPr>
                <p:spPr>
                  <a:xfrm>
                    <a:off x="3057105" y="2700738"/>
                    <a:ext cx="9538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>
                    <a:off x="2877463" y="2700738"/>
                    <a:ext cx="7949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2949002" y="2700738"/>
                    <a:ext cx="9538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7" name="Rectangle 416"/>
                  <p:cNvSpPr/>
                  <p:nvPr/>
                </p:nvSpPr>
                <p:spPr>
                  <a:xfrm>
                    <a:off x="3076182" y="2700738"/>
                    <a:ext cx="9538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8" name="Rectangle 417"/>
                  <p:cNvSpPr/>
                  <p:nvPr/>
                </p:nvSpPr>
                <p:spPr>
                  <a:xfrm>
                    <a:off x="3093668" y="2700738"/>
                    <a:ext cx="9538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9" name="Rectangle 418"/>
                  <p:cNvSpPr/>
                  <p:nvPr/>
                </p:nvSpPr>
                <p:spPr>
                  <a:xfrm>
                    <a:off x="2912437" y="2700738"/>
                    <a:ext cx="9538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0" name="Rectangle 419"/>
                  <p:cNvSpPr/>
                  <p:nvPr/>
                </p:nvSpPr>
                <p:spPr>
                  <a:xfrm>
                    <a:off x="2858386" y="2700738"/>
                    <a:ext cx="9538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1" name="Rectangle 420"/>
                  <p:cNvSpPr/>
                  <p:nvPr/>
                </p:nvSpPr>
                <p:spPr>
                  <a:xfrm>
                    <a:off x="2894951" y="2700738"/>
                    <a:ext cx="9538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2" name="Rectangle 421"/>
                  <p:cNvSpPr/>
                  <p:nvPr/>
                </p:nvSpPr>
                <p:spPr>
                  <a:xfrm>
                    <a:off x="2931514" y="2700738"/>
                    <a:ext cx="7949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3" name="Rectangle 422"/>
                  <p:cNvSpPr/>
                  <p:nvPr/>
                </p:nvSpPr>
                <p:spPr>
                  <a:xfrm>
                    <a:off x="2968079" y="2700738"/>
                    <a:ext cx="7948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4" name="Rectangle 423"/>
                  <p:cNvSpPr/>
                  <p:nvPr/>
                </p:nvSpPr>
                <p:spPr>
                  <a:xfrm>
                    <a:off x="3003053" y="2700738"/>
                    <a:ext cx="9538" cy="271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</p:grpSp>
      </p:grpSp>
      <p:grpSp>
        <p:nvGrpSpPr>
          <p:cNvPr id="105" name="Group 225"/>
          <p:cNvGrpSpPr>
            <a:grpSpLocks/>
          </p:cNvGrpSpPr>
          <p:nvPr/>
        </p:nvGrpSpPr>
        <p:grpSpPr bwMode="auto">
          <a:xfrm flipH="1">
            <a:off x="2802331" y="4201318"/>
            <a:ext cx="238125" cy="255587"/>
            <a:chOff x="2057400" y="2667000"/>
            <a:chExt cx="238110" cy="256032"/>
          </a:xfrm>
        </p:grpSpPr>
        <p:sp>
          <p:nvSpPr>
            <p:cNvPr id="337" name="Rectangle 336"/>
            <p:cNvSpPr/>
            <p:nvPr/>
          </p:nvSpPr>
          <p:spPr>
            <a:xfrm rot="16200000">
              <a:off x="2079449" y="2673576"/>
              <a:ext cx="194012" cy="23811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 rot="16200000">
              <a:off x="2144477" y="2771999"/>
              <a:ext cx="256032" cy="460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42" name="Rectangle 341"/>
          <p:cNvSpPr>
            <a:spLocks/>
          </p:cNvSpPr>
          <p:nvPr/>
        </p:nvSpPr>
        <p:spPr bwMode="auto">
          <a:xfrm rot="5400000">
            <a:off x="3388913" y="3989386"/>
            <a:ext cx="228600" cy="746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3794519" y="3912393"/>
            <a:ext cx="258762" cy="1979612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6" name="Group 246"/>
          <p:cNvGrpSpPr>
            <a:grpSpLocks/>
          </p:cNvGrpSpPr>
          <p:nvPr/>
        </p:nvGrpSpPr>
        <p:grpSpPr bwMode="auto">
          <a:xfrm flipH="1">
            <a:off x="2802331" y="5712618"/>
            <a:ext cx="238125" cy="255587"/>
            <a:chOff x="2057400" y="2667000"/>
            <a:chExt cx="238110" cy="256032"/>
          </a:xfrm>
        </p:grpSpPr>
        <p:sp>
          <p:nvSpPr>
            <p:cNvPr id="248" name="Rectangle 247"/>
            <p:cNvSpPr/>
            <p:nvPr/>
          </p:nvSpPr>
          <p:spPr>
            <a:xfrm rot="16200000">
              <a:off x="2079449" y="2673576"/>
              <a:ext cx="194012" cy="23811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 rot="16200000">
              <a:off x="2144477" y="2771999"/>
              <a:ext cx="256032" cy="460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7" name="Group 37"/>
          <p:cNvGrpSpPr>
            <a:grpSpLocks noChangeAspect="1"/>
          </p:cNvGrpSpPr>
          <p:nvPr/>
        </p:nvGrpSpPr>
        <p:grpSpPr bwMode="auto">
          <a:xfrm rot="3540000">
            <a:off x="3884213" y="2963861"/>
            <a:ext cx="139700" cy="160337"/>
            <a:chOff x="1249" y="1391"/>
            <a:chExt cx="670" cy="769"/>
          </a:xfrm>
        </p:grpSpPr>
        <p:sp>
          <p:nvSpPr>
            <p:cNvPr id="2311" name="AutoShape 38"/>
            <p:cNvSpPr>
              <a:spLocks noChangeAspect="1" noChangeArrowheads="1"/>
            </p:cNvSpPr>
            <p:nvPr/>
          </p:nvSpPr>
          <p:spPr bwMode="auto">
            <a:xfrm rot="-541214">
              <a:off x="1556" y="1391"/>
              <a:ext cx="168" cy="432"/>
            </a:xfrm>
            <a:prstGeom prst="moon">
              <a:avLst>
                <a:gd name="adj" fmla="val 22222"/>
              </a:avLst>
            </a:prstGeom>
            <a:solidFill>
              <a:srgbClr val="964B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" name="Group 39"/>
            <p:cNvGrpSpPr>
              <a:grpSpLocks noChangeAspect="1"/>
            </p:cNvGrpSpPr>
            <p:nvPr/>
          </p:nvGrpSpPr>
          <p:grpSpPr bwMode="auto">
            <a:xfrm>
              <a:off x="1249" y="1488"/>
              <a:ext cx="670" cy="672"/>
              <a:chOff x="1249" y="1488"/>
              <a:chExt cx="670" cy="672"/>
            </a:xfrm>
          </p:grpSpPr>
          <p:sp>
            <p:nvSpPr>
              <p:cNvPr id="2313" name="AutoShape 40"/>
              <p:cNvSpPr>
                <a:spLocks noChangeAspect="1" noChangeArrowheads="1"/>
              </p:cNvSpPr>
              <p:nvPr/>
            </p:nvSpPr>
            <p:spPr bwMode="auto">
              <a:xfrm>
                <a:off x="1249" y="1488"/>
                <a:ext cx="669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88 h 21600"/>
                  <a:gd name="T14" fmla="*/ 16563 w 21600"/>
                  <a:gd name="T15" fmla="*/ 1368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50000">
                    <a:srgbClr val="CC3300"/>
                  </a:gs>
                  <a:gs pos="100000">
                    <a:srgbClr val="FF3300"/>
                  </a:gs>
                </a:gsLst>
                <a:lin ang="189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" name="Arc 41"/>
              <p:cNvSpPr>
                <a:spLocks noChangeAspect="1"/>
              </p:cNvSpPr>
              <p:nvPr/>
            </p:nvSpPr>
            <p:spPr bwMode="auto">
              <a:xfrm rot="5400000">
                <a:off x="1305" y="1545"/>
                <a:ext cx="560" cy="669"/>
              </a:xfrm>
              <a:custGeom>
                <a:avLst/>
                <a:gdLst>
                  <a:gd name="T0" fmla="*/ 0 w 23591"/>
                  <a:gd name="T1" fmla="*/ 0 h 43200"/>
                  <a:gd name="T2" fmla="*/ 0 w 23591"/>
                  <a:gd name="T3" fmla="*/ 0 h 43200"/>
                  <a:gd name="T4" fmla="*/ 0 w 23591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591" h="43200" fill="none" extrusionOk="0">
                    <a:moveTo>
                      <a:pt x="1990" y="0"/>
                    </a:moveTo>
                    <a:cubicBezTo>
                      <a:pt x="13920" y="0"/>
                      <a:pt x="23591" y="9670"/>
                      <a:pt x="23591" y="21600"/>
                    </a:cubicBezTo>
                    <a:cubicBezTo>
                      <a:pt x="23591" y="33529"/>
                      <a:pt x="13920" y="43200"/>
                      <a:pt x="1991" y="43200"/>
                    </a:cubicBezTo>
                    <a:cubicBezTo>
                      <a:pt x="1326" y="43200"/>
                      <a:pt x="661" y="43169"/>
                      <a:pt x="-1" y="43108"/>
                    </a:cubicBezTo>
                  </a:path>
                  <a:path w="23591" h="43200" stroke="0" extrusionOk="0">
                    <a:moveTo>
                      <a:pt x="1990" y="0"/>
                    </a:moveTo>
                    <a:cubicBezTo>
                      <a:pt x="13920" y="0"/>
                      <a:pt x="23591" y="9670"/>
                      <a:pt x="23591" y="21600"/>
                    </a:cubicBezTo>
                    <a:cubicBezTo>
                      <a:pt x="23591" y="33529"/>
                      <a:pt x="13920" y="43200"/>
                      <a:pt x="1991" y="43200"/>
                    </a:cubicBezTo>
                    <a:cubicBezTo>
                      <a:pt x="1326" y="43200"/>
                      <a:pt x="661" y="43169"/>
                      <a:pt x="-1" y="43108"/>
                    </a:cubicBezTo>
                    <a:lnTo>
                      <a:pt x="1991" y="21600"/>
                    </a:lnTo>
                    <a:lnTo>
                      <a:pt x="199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50000">
                    <a:srgbClr val="CC33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9" name="Group 383"/>
          <p:cNvGrpSpPr>
            <a:grpSpLocks noChangeAspect="1"/>
          </p:cNvGrpSpPr>
          <p:nvPr/>
        </p:nvGrpSpPr>
        <p:grpSpPr bwMode="auto">
          <a:xfrm>
            <a:off x="3886594" y="2936080"/>
            <a:ext cx="173037" cy="215900"/>
            <a:chOff x="2095092" y="4279267"/>
            <a:chExt cx="2464561" cy="3079731"/>
          </a:xfrm>
        </p:grpSpPr>
        <p:sp>
          <p:nvSpPr>
            <p:cNvPr id="385" name="Freeform 384"/>
            <p:cNvSpPr/>
            <p:nvPr/>
          </p:nvSpPr>
          <p:spPr>
            <a:xfrm>
              <a:off x="2095092" y="4279267"/>
              <a:ext cx="2464561" cy="3079731"/>
            </a:xfrm>
            <a:custGeom>
              <a:avLst/>
              <a:gdLst>
                <a:gd name="connsiteX0" fmla="*/ 714783 w 2464561"/>
                <a:gd name="connsiteY0" fmla="*/ 454658 h 3079731"/>
                <a:gd name="connsiteX1" fmla="*/ 1048158 w 2464561"/>
                <a:gd name="connsiteY1" fmla="*/ 216533 h 3079731"/>
                <a:gd name="connsiteX2" fmla="*/ 1914933 w 2464561"/>
                <a:gd name="connsiteY2" fmla="*/ 6983 h 3079731"/>
                <a:gd name="connsiteX3" fmla="*/ 2372133 w 2464561"/>
                <a:gd name="connsiteY3" fmla="*/ 483233 h 3079731"/>
                <a:gd name="connsiteX4" fmla="*/ 2419758 w 2464561"/>
                <a:gd name="connsiteY4" fmla="*/ 1111883 h 3079731"/>
                <a:gd name="connsiteX5" fmla="*/ 1857783 w 2464561"/>
                <a:gd name="connsiteY5" fmla="*/ 1664333 h 3079731"/>
                <a:gd name="connsiteX6" fmla="*/ 1495833 w 2464561"/>
                <a:gd name="connsiteY6" fmla="*/ 2169158 h 3079731"/>
                <a:gd name="connsiteX7" fmla="*/ 1114833 w 2464561"/>
                <a:gd name="connsiteY7" fmla="*/ 2740658 h 3079731"/>
                <a:gd name="connsiteX8" fmla="*/ 819558 w 2464561"/>
                <a:gd name="connsiteY8" fmla="*/ 3074033 h 3079731"/>
                <a:gd name="connsiteX9" fmla="*/ 95658 w 2464561"/>
                <a:gd name="connsiteY9" fmla="*/ 2921633 h 3079731"/>
                <a:gd name="connsiteX10" fmla="*/ 28983 w 2464561"/>
                <a:gd name="connsiteY10" fmla="*/ 2550158 h 3079731"/>
                <a:gd name="connsiteX11" fmla="*/ 408 w 2464561"/>
                <a:gd name="connsiteY11" fmla="*/ 2235833 h 3079731"/>
                <a:gd name="connsiteX12" fmla="*/ 48033 w 2464561"/>
                <a:gd name="connsiteY12" fmla="*/ 1569083 h 3079731"/>
                <a:gd name="connsiteX13" fmla="*/ 324258 w 2464561"/>
                <a:gd name="connsiteY13" fmla="*/ 1026158 h 3079731"/>
                <a:gd name="connsiteX14" fmla="*/ 600483 w 2464561"/>
                <a:gd name="connsiteY14" fmla="*/ 692783 h 3079731"/>
                <a:gd name="connsiteX15" fmla="*/ 714783 w 2464561"/>
                <a:gd name="connsiteY15" fmla="*/ 454658 h 307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64561" h="3079731">
                  <a:moveTo>
                    <a:pt x="714783" y="454658"/>
                  </a:moveTo>
                  <a:cubicBezTo>
                    <a:pt x="789396" y="375283"/>
                    <a:pt x="848133" y="291145"/>
                    <a:pt x="1048158" y="216533"/>
                  </a:cubicBezTo>
                  <a:cubicBezTo>
                    <a:pt x="1248183" y="141921"/>
                    <a:pt x="1694271" y="-37467"/>
                    <a:pt x="1914933" y="6983"/>
                  </a:cubicBezTo>
                  <a:cubicBezTo>
                    <a:pt x="2135596" y="51433"/>
                    <a:pt x="2287996" y="299083"/>
                    <a:pt x="2372133" y="483233"/>
                  </a:cubicBezTo>
                  <a:cubicBezTo>
                    <a:pt x="2456271" y="667383"/>
                    <a:pt x="2505483" y="915033"/>
                    <a:pt x="2419758" y="1111883"/>
                  </a:cubicBezTo>
                  <a:cubicBezTo>
                    <a:pt x="2334033" y="1308733"/>
                    <a:pt x="2011770" y="1488121"/>
                    <a:pt x="1857783" y="1664333"/>
                  </a:cubicBezTo>
                  <a:cubicBezTo>
                    <a:pt x="1703796" y="1840545"/>
                    <a:pt x="1619658" y="1989771"/>
                    <a:pt x="1495833" y="2169158"/>
                  </a:cubicBezTo>
                  <a:cubicBezTo>
                    <a:pt x="1372008" y="2348545"/>
                    <a:pt x="1227545" y="2589846"/>
                    <a:pt x="1114833" y="2740658"/>
                  </a:cubicBezTo>
                  <a:cubicBezTo>
                    <a:pt x="1002121" y="2891470"/>
                    <a:pt x="989420" y="3043871"/>
                    <a:pt x="819558" y="3074033"/>
                  </a:cubicBezTo>
                  <a:cubicBezTo>
                    <a:pt x="649696" y="3104195"/>
                    <a:pt x="227420" y="3008945"/>
                    <a:pt x="95658" y="2921633"/>
                  </a:cubicBezTo>
                  <a:cubicBezTo>
                    <a:pt x="-36104" y="2834321"/>
                    <a:pt x="44858" y="2664458"/>
                    <a:pt x="28983" y="2550158"/>
                  </a:cubicBezTo>
                  <a:cubicBezTo>
                    <a:pt x="13108" y="2435858"/>
                    <a:pt x="-2767" y="2399345"/>
                    <a:pt x="408" y="2235833"/>
                  </a:cubicBezTo>
                  <a:cubicBezTo>
                    <a:pt x="3583" y="2072321"/>
                    <a:pt x="-5942" y="1770696"/>
                    <a:pt x="48033" y="1569083"/>
                  </a:cubicBezTo>
                  <a:cubicBezTo>
                    <a:pt x="102008" y="1367470"/>
                    <a:pt x="232183" y="1172208"/>
                    <a:pt x="324258" y="1026158"/>
                  </a:cubicBezTo>
                  <a:cubicBezTo>
                    <a:pt x="416333" y="880108"/>
                    <a:pt x="533808" y="791208"/>
                    <a:pt x="600483" y="692783"/>
                  </a:cubicBezTo>
                  <a:cubicBezTo>
                    <a:pt x="667158" y="594358"/>
                    <a:pt x="640170" y="534033"/>
                    <a:pt x="714783" y="454658"/>
                  </a:cubicBezTo>
                  <a:close/>
                </a:path>
              </a:pathLst>
            </a:custGeom>
            <a:pattFill prst="shingle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2095092" y="4279267"/>
              <a:ext cx="2464561" cy="3079731"/>
            </a:xfrm>
            <a:custGeom>
              <a:avLst/>
              <a:gdLst>
                <a:gd name="connsiteX0" fmla="*/ 714783 w 2464561"/>
                <a:gd name="connsiteY0" fmla="*/ 454658 h 3079731"/>
                <a:gd name="connsiteX1" fmla="*/ 1048158 w 2464561"/>
                <a:gd name="connsiteY1" fmla="*/ 216533 h 3079731"/>
                <a:gd name="connsiteX2" fmla="*/ 1914933 w 2464561"/>
                <a:gd name="connsiteY2" fmla="*/ 6983 h 3079731"/>
                <a:gd name="connsiteX3" fmla="*/ 2372133 w 2464561"/>
                <a:gd name="connsiteY3" fmla="*/ 483233 h 3079731"/>
                <a:gd name="connsiteX4" fmla="*/ 2419758 w 2464561"/>
                <a:gd name="connsiteY4" fmla="*/ 1111883 h 3079731"/>
                <a:gd name="connsiteX5" fmla="*/ 1857783 w 2464561"/>
                <a:gd name="connsiteY5" fmla="*/ 1664333 h 3079731"/>
                <a:gd name="connsiteX6" fmla="*/ 1495833 w 2464561"/>
                <a:gd name="connsiteY6" fmla="*/ 2169158 h 3079731"/>
                <a:gd name="connsiteX7" fmla="*/ 1114833 w 2464561"/>
                <a:gd name="connsiteY7" fmla="*/ 2740658 h 3079731"/>
                <a:gd name="connsiteX8" fmla="*/ 819558 w 2464561"/>
                <a:gd name="connsiteY8" fmla="*/ 3074033 h 3079731"/>
                <a:gd name="connsiteX9" fmla="*/ 95658 w 2464561"/>
                <a:gd name="connsiteY9" fmla="*/ 2921633 h 3079731"/>
                <a:gd name="connsiteX10" fmla="*/ 28983 w 2464561"/>
                <a:gd name="connsiteY10" fmla="*/ 2550158 h 3079731"/>
                <a:gd name="connsiteX11" fmla="*/ 408 w 2464561"/>
                <a:gd name="connsiteY11" fmla="*/ 2235833 h 3079731"/>
                <a:gd name="connsiteX12" fmla="*/ 48033 w 2464561"/>
                <a:gd name="connsiteY12" fmla="*/ 1569083 h 3079731"/>
                <a:gd name="connsiteX13" fmla="*/ 324258 w 2464561"/>
                <a:gd name="connsiteY13" fmla="*/ 1026158 h 3079731"/>
                <a:gd name="connsiteX14" fmla="*/ 600483 w 2464561"/>
                <a:gd name="connsiteY14" fmla="*/ 692783 h 3079731"/>
                <a:gd name="connsiteX15" fmla="*/ 714783 w 2464561"/>
                <a:gd name="connsiteY15" fmla="*/ 454658 h 307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64561" h="3079731">
                  <a:moveTo>
                    <a:pt x="714783" y="454658"/>
                  </a:moveTo>
                  <a:cubicBezTo>
                    <a:pt x="789396" y="375283"/>
                    <a:pt x="848133" y="291145"/>
                    <a:pt x="1048158" y="216533"/>
                  </a:cubicBezTo>
                  <a:cubicBezTo>
                    <a:pt x="1248183" y="141921"/>
                    <a:pt x="1694271" y="-37467"/>
                    <a:pt x="1914933" y="6983"/>
                  </a:cubicBezTo>
                  <a:cubicBezTo>
                    <a:pt x="2135596" y="51433"/>
                    <a:pt x="2287996" y="299083"/>
                    <a:pt x="2372133" y="483233"/>
                  </a:cubicBezTo>
                  <a:cubicBezTo>
                    <a:pt x="2456271" y="667383"/>
                    <a:pt x="2505483" y="915033"/>
                    <a:pt x="2419758" y="1111883"/>
                  </a:cubicBezTo>
                  <a:cubicBezTo>
                    <a:pt x="2334033" y="1308733"/>
                    <a:pt x="2011770" y="1488121"/>
                    <a:pt x="1857783" y="1664333"/>
                  </a:cubicBezTo>
                  <a:cubicBezTo>
                    <a:pt x="1703796" y="1840545"/>
                    <a:pt x="1619658" y="1989771"/>
                    <a:pt x="1495833" y="2169158"/>
                  </a:cubicBezTo>
                  <a:cubicBezTo>
                    <a:pt x="1372008" y="2348545"/>
                    <a:pt x="1227545" y="2589846"/>
                    <a:pt x="1114833" y="2740658"/>
                  </a:cubicBezTo>
                  <a:cubicBezTo>
                    <a:pt x="1002121" y="2891470"/>
                    <a:pt x="989420" y="3043871"/>
                    <a:pt x="819558" y="3074033"/>
                  </a:cubicBezTo>
                  <a:cubicBezTo>
                    <a:pt x="649696" y="3104195"/>
                    <a:pt x="227420" y="3008945"/>
                    <a:pt x="95658" y="2921633"/>
                  </a:cubicBezTo>
                  <a:cubicBezTo>
                    <a:pt x="-36104" y="2834321"/>
                    <a:pt x="44858" y="2664458"/>
                    <a:pt x="28983" y="2550158"/>
                  </a:cubicBezTo>
                  <a:cubicBezTo>
                    <a:pt x="13108" y="2435858"/>
                    <a:pt x="-2767" y="2399345"/>
                    <a:pt x="408" y="2235833"/>
                  </a:cubicBezTo>
                  <a:cubicBezTo>
                    <a:pt x="3583" y="2072321"/>
                    <a:pt x="-5942" y="1770696"/>
                    <a:pt x="48033" y="1569083"/>
                  </a:cubicBezTo>
                  <a:cubicBezTo>
                    <a:pt x="102008" y="1367470"/>
                    <a:pt x="232183" y="1172208"/>
                    <a:pt x="324258" y="1026158"/>
                  </a:cubicBezTo>
                  <a:cubicBezTo>
                    <a:pt x="416333" y="880108"/>
                    <a:pt x="533808" y="791208"/>
                    <a:pt x="600483" y="692783"/>
                  </a:cubicBezTo>
                  <a:cubicBezTo>
                    <a:pt x="667158" y="594358"/>
                    <a:pt x="640170" y="534033"/>
                    <a:pt x="714783" y="454658"/>
                  </a:cubicBezTo>
                  <a:close/>
                </a:path>
              </a:pathLst>
            </a:custGeom>
            <a:gradFill>
              <a:gsLst>
                <a:gs pos="39000">
                  <a:schemeClr val="accent2">
                    <a:alpha val="64000"/>
                  </a:schemeClr>
                </a:gs>
                <a:gs pos="100000">
                  <a:srgbClr val="FF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Donut 386"/>
            <p:cNvSpPr/>
            <p:nvPr/>
          </p:nvSpPr>
          <p:spPr>
            <a:xfrm>
              <a:off x="3429117" y="4415137"/>
              <a:ext cx="904429" cy="928455"/>
            </a:xfrm>
            <a:prstGeom prst="donut">
              <a:avLst>
                <a:gd name="adj" fmla="val 17404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Group 387"/>
          <p:cNvGrpSpPr>
            <a:grpSpLocks noChangeAspect="1"/>
          </p:cNvGrpSpPr>
          <p:nvPr/>
        </p:nvGrpSpPr>
        <p:grpSpPr bwMode="auto">
          <a:xfrm>
            <a:off x="3888181" y="2955130"/>
            <a:ext cx="171450" cy="177800"/>
            <a:chOff x="1752600" y="914400"/>
            <a:chExt cx="2438400" cy="2528549"/>
          </a:xfrm>
        </p:grpSpPr>
        <p:sp>
          <p:nvSpPr>
            <p:cNvPr id="389" name="Trapezoid 388"/>
            <p:cNvSpPr/>
            <p:nvPr/>
          </p:nvSpPr>
          <p:spPr>
            <a:xfrm rot="20621169" flipV="1">
              <a:off x="2768607" y="2607632"/>
              <a:ext cx="767644" cy="835317"/>
            </a:xfrm>
            <a:prstGeom prst="trapezoid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3287889" y="1840037"/>
              <a:ext cx="903111" cy="903053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2587985" y="914400"/>
              <a:ext cx="925682" cy="925637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1910652" y="1298205"/>
              <a:ext cx="903111" cy="903053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2068689" y="1456232"/>
              <a:ext cx="903111" cy="903053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1752600" y="1749731"/>
              <a:ext cx="925696" cy="925622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2136429" y="1840037"/>
              <a:ext cx="903111" cy="903053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2429933" y="1523968"/>
              <a:ext cx="925696" cy="925622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2587985" y="1681995"/>
              <a:ext cx="925682" cy="903053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3039540" y="1681995"/>
              <a:ext cx="925682" cy="903053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2429933" y="1230469"/>
              <a:ext cx="857956" cy="835331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2362207" y="1840037"/>
              <a:ext cx="925682" cy="903053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2678296" y="1975495"/>
              <a:ext cx="903111" cy="925622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2971800" y="1230469"/>
              <a:ext cx="925696" cy="903053"/>
            </a:xfrm>
            <a:prstGeom prst="ellipse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1" name="Group 232"/>
          <p:cNvGrpSpPr>
            <a:grpSpLocks/>
          </p:cNvGrpSpPr>
          <p:nvPr/>
        </p:nvGrpSpPr>
        <p:grpSpPr bwMode="auto">
          <a:xfrm flipV="1">
            <a:off x="3624656" y="2848768"/>
            <a:ext cx="609600" cy="819150"/>
            <a:chOff x="2667000" y="2000250"/>
            <a:chExt cx="609600" cy="819150"/>
          </a:xfrm>
        </p:grpSpPr>
        <p:sp>
          <p:nvSpPr>
            <p:cNvPr id="227" name="Rectangle 226"/>
            <p:cNvSpPr/>
            <p:nvPr/>
          </p:nvSpPr>
          <p:spPr>
            <a:xfrm>
              <a:off x="2667000" y="2286000"/>
              <a:ext cx="609600" cy="5334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9" name="Trapezoid 228"/>
            <p:cNvSpPr>
              <a:spLocks noChangeAspect="1"/>
            </p:cNvSpPr>
            <p:nvPr/>
          </p:nvSpPr>
          <p:spPr>
            <a:xfrm>
              <a:off x="2667000" y="2133600"/>
              <a:ext cx="609600" cy="152400"/>
            </a:xfrm>
            <a:prstGeom prst="trapezoid">
              <a:avLst>
                <a:gd name="adj" fmla="val 147916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7" name="Trapezoid 346"/>
            <p:cNvSpPr>
              <a:spLocks noChangeAspect="1"/>
            </p:cNvSpPr>
            <p:nvPr/>
          </p:nvSpPr>
          <p:spPr>
            <a:xfrm>
              <a:off x="2892425" y="2019300"/>
              <a:ext cx="158750" cy="120650"/>
            </a:xfrm>
            <a:prstGeom prst="trapezoid">
              <a:avLst>
                <a:gd name="adj" fmla="val 21428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0" name="Rounded Rectangle 229"/>
            <p:cNvSpPr>
              <a:spLocks noChangeAspect="1"/>
            </p:cNvSpPr>
            <p:nvPr/>
          </p:nvSpPr>
          <p:spPr>
            <a:xfrm>
              <a:off x="2908300" y="2000250"/>
              <a:ext cx="127000" cy="41275"/>
            </a:xfrm>
            <a:prstGeom prst="round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2" name="Group 234"/>
          <p:cNvGrpSpPr>
            <a:grpSpLocks/>
          </p:cNvGrpSpPr>
          <p:nvPr/>
        </p:nvGrpSpPr>
        <p:grpSpPr bwMode="auto">
          <a:xfrm>
            <a:off x="3672281" y="3348830"/>
            <a:ext cx="511175" cy="239713"/>
            <a:chOff x="2133601" y="1741967"/>
            <a:chExt cx="510363" cy="239233"/>
          </a:xfrm>
        </p:grpSpPr>
        <p:sp>
          <p:nvSpPr>
            <p:cNvPr id="375" name="Trapezoid 374"/>
            <p:cNvSpPr>
              <a:spLocks noChangeAspect="1"/>
            </p:cNvSpPr>
            <p:nvPr/>
          </p:nvSpPr>
          <p:spPr>
            <a:xfrm flipV="1">
              <a:off x="2133601" y="1741967"/>
              <a:ext cx="510363" cy="128331"/>
            </a:xfrm>
            <a:prstGeom prst="trapezoid">
              <a:avLst>
                <a:gd name="adj" fmla="val 147916"/>
              </a:avLst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6" name="Trapezoid 375"/>
            <p:cNvSpPr>
              <a:spLocks noChangeAspect="1"/>
            </p:cNvSpPr>
            <p:nvPr/>
          </p:nvSpPr>
          <p:spPr>
            <a:xfrm flipV="1">
              <a:off x="2322214" y="1865544"/>
              <a:ext cx="133138" cy="99813"/>
            </a:xfrm>
            <a:prstGeom prst="trapezoid">
              <a:avLst>
                <a:gd name="adj" fmla="val 21428"/>
              </a:avLst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Rounded Rectangle 376"/>
            <p:cNvSpPr>
              <a:spLocks noChangeAspect="1"/>
            </p:cNvSpPr>
            <p:nvPr/>
          </p:nvSpPr>
          <p:spPr>
            <a:xfrm flipV="1">
              <a:off x="2336478" y="1946345"/>
              <a:ext cx="104609" cy="34855"/>
            </a:xfrm>
            <a:prstGeom prst="roundRect">
              <a:avLst/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6" name="Rectangle 235"/>
          <p:cNvSpPr/>
          <p:nvPr/>
        </p:nvSpPr>
        <p:spPr>
          <a:xfrm>
            <a:off x="3891356" y="3534568"/>
            <a:ext cx="76200" cy="228600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" name="Rectangle 377"/>
          <p:cNvSpPr/>
          <p:nvPr/>
        </p:nvSpPr>
        <p:spPr>
          <a:xfrm>
            <a:off x="3891356" y="3915568"/>
            <a:ext cx="76200" cy="2193925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7" name="Parallelogram 236"/>
          <p:cNvSpPr/>
          <p:nvPr/>
        </p:nvSpPr>
        <p:spPr>
          <a:xfrm>
            <a:off x="3738956" y="2620168"/>
            <a:ext cx="381000" cy="762000"/>
          </a:xfrm>
          <a:prstGeom prst="parallelogram">
            <a:avLst>
              <a:gd name="adj" fmla="val 70000"/>
            </a:avLst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3" name="Group 251"/>
          <p:cNvGrpSpPr>
            <a:grpSpLocks/>
          </p:cNvGrpSpPr>
          <p:nvPr/>
        </p:nvGrpSpPr>
        <p:grpSpPr bwMode="auto">
          <a:xfrm rot="-7718266">
            <a:off x="3986607" y="1842292"/>
            <a:ext cx="533400" cy="841375"/>
            <a:chOff x="3733800" y="4343400"/>
            <a:chExt cx="533400" cy="841370"/>
          </a:xfrm>
        </p:grpSpPr>
        <p:grpSp>
          <p:nvGrpSpPr>
            <p:cNvPr id="114" name="Group 252"/>
            <p:cNvGrpSpPr>
              <a:grpSpLocks/>
            </p:cNvGrpSpPr>
            <p:nvPr/>
          </p:nvGrpSpPr>
          <p:grpSpPr bwMode="auto">
            <a:xfrm>
              <a:off x="3733800" y="4343400"/>
              <a:ext cx="533400" cy="841370"/>
              <a:chOff x="3810000" y="4343400"/>
              <a:chExt cx="533400" cy="841370"/>
            </a:xfrm>
          </p:grpSpPr>
          <p:sp>
            <p:nvSpPr>
              <p:cNvPr id="257" name="Trapezoid 256"/>
              <p:cNvSpPr/>
              <p:nvPr/>
            </p:nvSpPr>
            <p:spPr>
              <a:xfrm flipV="1">
                <a:off x="3810525" y="4495216"/>
                <a:ext cx="533400" cy="688971"/>
              </a:xfrm>
              <a:prstGeom prst="trapezoid">
                <a:avLst>
                  <a:gd name="adj" fmla="val 4167"/>
                </a:avLst>
              </a:prstGeom>
              <a:solidFill>
                <a:srgbClr val="F863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3814578" y="4344012"/>
                <a:ext cx="533400" cy="152399"/>
              </a:xfrm>
              <a:prstGeom prst="rect">
                <a:avLst/>
              </a:prstGeom>
              <a:solidFill>
                <a:srgbClr val="F863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 flipV="1">
                <a:off x="3815832" y="4428999"/>
                <a:ext cx="533400" cy="55562"/>
              </a:xfrm>
              <a:prstGeom prst="rect">
                <a:avLst/>
              </a:prstGeom>
              <a:solidFill>
                <a:srgbClr val="E356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 flipV="1">
                <a:off x="3814314" y="4372559"/>
                <a:ext cx="533400" cy="9525"/>
              </a:xfrm>
              <a:prstGeom prst="rect">
                <a:avLst/>
              </a:prstGeom>
              <a:solidFill>
                <a:srgbClr val="E356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5" name="Rectangle 344"/>
              <p:cNvSpPr/>
              <p:nvPr/>
            </p:nvSpPr>
            <p:spPr>
              <a:xfrm flipV="1">
                <a:off x="3812075" y="4352477"/>
                <a:ext cx="533400" cy="9525"/>
              </a:xfrm>
              <a:prstGeom prst="rect">
                <a:avLst/>
              </a:prstGeom>
              <a:solidFill>
                <a:srgbClr val="E356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6" name="Rectangle 345"/>
              <p:cNvSpPr/>
              <p:nvPr/>
            </p:nvSpPr>
            <p:spPr>
              <a:xfrm flipV="1">
                <a:off x="3814819" y="4397351"/>
                <a:ext cx="533400" cy="9525"/>
              </a:xfrm>
              <a:prstGeom prst="rect">
                <a:avLst/>
              </a:prstGeom>
              <a:solidFill>
                <a:srgbClr val="E356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276" name="TextBox 253"/>
            <p:cNvSpPr txBox="1">
              <a:spLocks noChangeArrowheads="1"/>
            </p:cNvSpPr>
            <p:nvPr/>
          </p:nvSpPr>
          <p:spPr bwMode="auto">
            <a:xfrm>
              <a:off x="3733800" y="4457704"/>
              <a:ext cx="5334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LET’S</a:t>
              </a:r>
            </a:p>
          </p:txBody>
        </p:sp>
        <p:sp>
          <p:nvSpPr>
            <p:cNvPr id="2277" name="TextBox 254"/>
            <p:cNvSpPr txBox="1">
              <a:spLocks noChangeArrowheads="1"/>
            </p:cNvSpPr>
            <p:nvPr/>
          </p:nvSpPr>
          <p:spPr bwMode="auto">
            <a:xfrm>
              <a:off x="3733800" y="4780423"/>
              <a:ext cx="5334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THIS.</a:t>
              </a:r>
            </a:p>
          </p:txBody>
        </p:sp>
        <p:sp>
          <p:nvSpPr>
            <p:cNvPr id="2278" name="TextBox 255"/>
            <p:cNvSpPr txBox="1">
              <a:spLocks noChangeArrowheads="1"/>
            </p:cNvSpPr>
            <p:nvPr/>
          </p:nvSpPr>
          <p:spPr bwMode="auto">
            <a:xfrm>
              <a:off x="3733800" y="4576589"/>
              <a:ext cx="533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DO</a:t>
              </a:r>
            </a:p>
          </p:txBody>
        </p:sp>
      </p:grpSp>
      <p:sp>
        <p:nvSpPr>
          <p:cNvPr id="304" name="Rounded Rectangle 303"/>
          <p:cNvSpPr/>
          <p:nvPr/>
        </p:nvSpPr>
        <p:spPr>
          <a:xfrm>
            <a:off x="5026419" y="4253705"/>
            <a:ext cx="990600" cy="1905000"/>
          </a:xfrm>
          <a:prstGeom prst="roundRect">
            <a:avLst>
              <a:gd name="adj" fmla="val 4902"/>
            </a:avLst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5" name="Rounded Rectangle 424"/>
          <p:cNvSpPr/>
          <p:nvPr/>
        </p:nvSpPr>
        <p:spPr>
          <a:xfrm>
            <a:off x="5026419" y="4529930"/>
            <a:ext cx="990600" cy="1628775"/>
          </a:xfrm>
          <a:prstGeom prst="roundRect">
            <a:avLst>
              <a:gd name="adj" fmla="val 4902"/>
            </a:avLst>
          </a:prstGeom>
          <a:pattFill prst="zigZag">
            <a:fgClr>
              <a:schemeClr val="accent1"/>
            </a:fgClr>
            <a:bgClr>
              <a:srgbClr val="33339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6" name="Rounded Rectangle 425"/>
          <p:cNvSpPr/>
          <p:nvPr/>
        </p:nvSpPr>
        <p:spPr>
          <a:xfrm>
            <a:off x="5026419" y="5825330"/>
            <a:ext cx="990600" cy="333375"/>
          </a:xfrm>
          <a:prstGeom prst="roundRect">
            <a:avLst>
              <a:gd name="adj" fmla="val 8473"/>
            </a:avLst>
          </a:prstGeom>
          <a:pattFill prst="zigZag">
            <a:fgClr>
              <a:schemeClr val="accent1"/>
            </a:fgClr>
            <a:bgClr>
              <a:srgbClr val="33339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5" name="Group 2"/>
          <p:cNvGrpSpPr>
            <a:grpSpLocks/>
          </p:cNvGrpSpPr>
          <p:nvPr/>
        </p:nvGrpSpPr>
        <p:grpSpPr bwMode="auto">
          <a:xfrm rot="-5400000">
            <a:off x="5828900" y="5883274"/>
            <a:ext cx="149225" cy="236537"/>
            <a:chOff x="5486400" y="4371975"/>
            <a:chExt cx="149225" cy="236601"/>
          </a:xfrm>
        </p:grpSpPr>
        <p:sp>
          <p:nvSpPr>
            <p:cNvPr id="308" name="Rectangle 307"/>
            <p:cNvSpPr>
              <a:spLocks/>
            </p:cNvSpPr>
            <p:nvPr/>
          </p:nvSpPr>
          <p:spPr bwMode="auto">
            <a:xfrm rot="5400000">
              <a:off x="5450650" y="4449000"/>
              <a:ext cx="228662" cy="746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2" name="Rectangle 321"/>
            <p:cNvSpPr>
              <a:spLocks/>
            </p:cNvSpPr>
            <p:nvPr/>
          </p:nvSpPr>
          <p:spPr bwMode="auto">
            <a:xfrm>
              <a:off x="5486400" y="4572054"/>
              <a:ext cx="149225" cy="36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6" name="Group 322"/>
          <p:cNvGrpSpPr>
            <a:grpSpLocks/>
          </p:cNvGrpSpPr>
          <p:nvPr/>
        </p:nvGrpSpPr>
        <p:grpSpPr bwMode="auto">
          <a:xfrm rot="5400000" flipH="1">
            <a:off x="5065312" y="5883274"/>
            <a:ext cx="149225" cy="236538"/>
            <a:chOff x="5486400" y="4371975"/>
            <a:chExt cx="149225" cy="236601"/>
          </a:xfrm>
        </p:grpSpPr>
        <p:sp>
          <p:nvSpPr>
            <p:cNvPr id="324" name="Rectangle 323"/>
            <p:cNvSpPr>
              <a:spLocks/>
            </p:cNvSpPr>
            <p:nvPr/>
          </p:nvSpPr>
          <p:spPr bwMode="auto">
            <a:xfrm rot="5400000">
              <a:off x="5445889" y="4444235"/>
              <a:ext cx="228661" cy="746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Rectangle 324"/>
            <p:cNvSpPr>
              <a:spLocks/>
            </p:cNvSpPr>
            <p:nvPr/>
          </p:nvSpPr>
          <p:spPr bwMode="auto">
            <a:xfrm>
              <a:off x="5486401" y="4572053"/>
              <a:ext cx="149225" cy="365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7" name="Group 325"/>
          <p:cNvGrpSpPr>
            <a:grpSpLocks/>
          </p:cNvGrpSpPr>
          <p:nvPr/>
        </p:nvGrpSpPr>
        <p:grpSpPr bwMode="auto">
          <a:xfrm rot="10800000">
            <a:off x="5748731" y="4244180"/>
            <a:ext cx="149225" cy="236538"/>
            <a:chOff x="5486400" y="4371975"/>
            <a:chExt cx="149225" cy="236601"/>
          </a:xfrm>
        </p:grpSpPr>
        <p:sp>
          <p:nvSpPr>
            <p:cNvPr id="327" name="Rectangle 326"/>
            <p:cNvSpPr>
              <a:spLocks/>
            </p:cNvSpPr>
            <p:nvPr/>
          </p:nvSpPr>
          <p:spPr bwMode="auto">
            <a:xfrm rot="5400000">
              <a:off x="5455413" y="4444236"/>
              <a:ext cx="228661" cy="746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9" name="Rectangle 328"/>
            <p:cNvSpPr>
              <a:spLocks/>
            </p:cNvSpPr>
            <p:nvPr/>
          </p:nvSpPr>
          <p:spPr bwMode="auto">
            <a:xfrm>
              <a:off x="5491162" y="4572053"/>
              <a:ext cx="149225" cy="365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8" name="Group 800"/>
          <p:cNvGrpSpPr>
            <a:grpSpLocks/>
          </p:cNvGrpSpPr>
          <p:nvPr/>
        </p:nvGrpSpPr>
        <p:grpSpPr bwMode="auto">
          <a:xfrm>
            <a:off x="1964131" y="3225005"/>
            <a:ext cx="6038850" cy="2960688"/>
            <a:chOff x="971550" y="2971800"/>
            <a:chExt cx="6038850" cy="2960688"/>
          </a:xfrm>
        </p:grpSpPr>
        <p:grpSp>
          <p:nvGrpSpPr>
            <p:cNvPr id="121" name="Group 25599"/>
            <p:cNvGrpSpPr>
              <a:grpSpLocks/>
            </p:cNvGrpSpPr>
            <p:nvPr/>
          </p:nvGrpSpPr>
          <p:grpSpPr bwMode="auto">
            <a:xfrm>
              <a:off x="2438400" y="2971800"/>
              <a:ext cx="255588" cy="592138"/>
              <a:chOff x="1335086" y="2926552"/>
              <a:chExt cx="255590" cy="591350"/>
            </a:xfrm>
          </p:grpSpPr>
          <p:sp>
            <p:nvSpPr>
              <p:cNvPr id="980" name="Rectangle 979"/>
              <p:cNvSpPr>
                <a:spLocks/>
              </p:cNvSpPr>
              <p:nvPr/>
            </p:nvSpPr>
            <p:spPr bwMode="auto">
              <a:xfrm rot="5400000">
                <a:off x="1240855" y="3179372"/>
                <a:ext cx="336102" cy="746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25" name="Group 1288"/>
              <p:cNvGrpSpPr>
                <a:grpSpLocks noChangeAspect="1"/>
              </p:cNvGrpSpPr>
              <p:nvPr/>
            </p:nvGrpSpPr>
            <p:grpSpPr bwMode="auto">
              <a:xfrm rot="-5400000">
                <a:off x="1300582" y="3170228"/>
                <a:ext cx="212163" cy="134383"/>
                <a:chOff x="4688" y="2088"/>
                <a:chExt cx="218" cy="138"/>
              </a:xfrm>
            </p:grpSpPr>
            <p:sp>
              <p:nvSpPr>
                <p:cNvPr id="997" name="Rectangle 1289"/>
                <p:cNvSpPr>
                  <a:spLocks noChangeArrowheads="1"/>
                </p:cNvSpPr>
                <p:nvPr/>
              </p:nvSpPr>
              <p:spPr bwMode="auto">
                <a:xfrm rot="-5400000">
                  <a:off x="4768" y="2046"/>
                  <a:ext cx="77" cy="2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CC"/>
                    </a:gs>
                    <a:gs pos="50000">
                      <a:schemeClr val="bg2"/>
                    </a:gs>
                    <a:gs pos="100000">
                      <a:srgbClr val="FFFFCC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26" name="Group 1290"/>
                <p:cNvGrpSpPr>
                  <a:grpSpLocks noChangeAspect="1"/>
                </p:cNvGrpSpPr>
                <p:nvPr/>
              </p:nvGrpSpPr>
              <p:grpSpPr bwMode="auto">
                <a:xfrm rot="-5400000">
                  <a:off x="4728" y="2088"/>
                  <a:ext cx="138" cy="138"/>
                  <a:chOff x="2786" y="3521"/>
                  <a:chExt cx="576" cy="576"/>
                </a:xfrm>
              </p:grpSpPr>
              <p:sp>
                <p:nvSpPr>
                  <p:cNvPr id="2261" name="AutoShape 12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6" y="3521"/>
                    <a:ext cx="576" cy="576"/>
                  </a:xfrm>
                  <a:prstGeom prst="octagon">
                    <a:avLst>
                      <a:gd name="adj" fmla="val 29287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" name="AutoShape 12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2" y="3607"/>
                    <a:ext cx="404" cy="404"/>
                  </a:xfrm>
                  <a:prstGeom prst="octagon">
                    <a:avLst>
                      <a:gd name="adj" fmla="val 29287"/>
                    </a:avLst>
                  </a:prstGeom>
                  <a:solidFill>
                    <a:srgbClr val="FFFF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7" name="Group 12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71" y="3606"/>
                    <a:ext cx="405" cy="405"/>
                    <a:chOff x="2556" y="3569"/>
                    <a:chExt cx="405" cy="405"/>
                  </a:xfrm>
                </p:grpSpPr>
                <p:sp>
                  <p:nvSpPr>
                    <p:cNvPr id="2265" name="Rectangle 12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35" y="3569"/>
                      <a:ext cx="45" cy="404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6" name="Rectangle 129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2735" y="3571"/>
                      <a:ext cx="45" cy="404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7" name="Rectangle 129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700000">
                      <a:off x="2736" y="3571"/>
                      <a:ext cx="45" cy="404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8" name="Rectangle 129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700000">
                      <a:off x="2736" y="3570"/>
                      <a:ext cx="45" cy="404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64" name="AutoShape 12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04" y="3739"/>
                    <a:ext cx="141" cy="141"/>
                  </a:xfrm>
                  <a:prstGeom prst="octagon">
                    <a:avLst>
                      <a:gd name="adj" fmla="val 29287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2" name="Rectangle 981"/>
              <p:cNvSpPr>
                <a:spLocks/>
              </p:cNvSpPr>
              <p:nvPr/>
            </p:nvSpPr>
            <p:spPr bwMode="auto">
              <a:xfrm rot="16200000">
                <a:off x="1362930" y="2995453"/>
                <a:ext cx="93538" cy="95251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3" name="Rectangle 982"/>
              <p:cNvSpPr>
                <a:spLocks/>
              </p:cNvSpPr>
              <p:nvPr/>
            </p:nvSpPr>
            <p:spPr bwMode="auto">
              <a:xfrm rot="16200000">
                <a:off x="1402565" y="2932025"/>
                <a:ext cx="14268" cy="114301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28" name="Group 84"/>
              <p:cNvGrpSpPr>
                <a:grpSpLocks/>
              </p:cNvGrpSpPr>
              <p:nvPr/>
            </p:nvGrpSpPr>
            <p:grpSpPr bwMode="auto">
              <a:xfrm rot="5400000">
                <a:off x="1482329" y="2868215"/>
                <a:ext cx="47625" cy="169068"/>
                <a:chOff x="1188243" y="2431257"/>
                <a:chExt cx="47625" cy="169068"/>
              </a:xfrm>
            </p:grpSpPr>
            <p:sp>
              <p:nvSpPr>
                <p:cNvPr id="988" name="Rectangle 987"/>
                <p:cNvSpPr>
                  <a:spLocks/>
                </p:cNvSpPr>
                <p:nvPr/>
              </p:nvSpPr>
              <p:spPr bwMode="auto">
                <a:xfrm rot="16200000">
                  <a:off x="1131847" y="2494788"/>
                  <a:ext cx="161926" cy="47562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9" name="Trapezoid 988"/>
                <p:cNvSpPr/>
                <p:nvPr/>
              </p:nvSpPr>
              <p:spPr bwMode="auto">
                <a:xfrm>
                  <a:off x="1182687" y="2431257"/>
                  <a:ext cx="47562" cy="12700"/>
                </a:xfrm>
                <a:prstGeom prst="trapezoid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29" name="Group 114"/>
                <p:cNvGrpSpPr>
                  <a:grpSpLocks/>
                </p:cNvGrpSpPr>
                <p:nvPr/>
              </p:nvGrpSpPr>
              <p:grpSpPr bwMode="auto">
                <a:xfrm rot="16200000">
                  <a:off x="1150379" y="2489461"/>
                  <a:ext cx="123352" cy="47017"/>
                  <a:chOff x="2831305" y="2362200"/>
                  <a:chExt cx="167868" cy="64008"/>
                </a:xfrm>
                <a:solidFill>
                  <a:srgbClr val="969696"/>
                </a:solidFill>
              </p:grpSpPr>
              <p:sp>
                <p:nvSpPr>
                  <p:cNvPr id="991" name="Rectangle 990"/>
                  <p:cNvSpPr>
                    <a:spLocks/>
                  </p:cNvSpPr>
                  <p:nvPr/>
                </p:nvSpPr>
                <p:spPr>
                  <a:xfrm>
                    <a:off x="2859010" y="2362745"/>
                    <a:ext cx="8642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92" name="Rectangle 991"/>
                  <p:cNvSpPr>
                    <a:spLocks/>
                  </p:cNvSpPr>
                  <p:nvPr/>
                </p:nvSpPr>
                <p:spPr>
                  <a:xfrm>
                    <a:off x="2958389" y="2362745"/>
                    <a:ext cx="10803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93" name="Rectangle 992"/>
                  <p:cNvSpPr>
                    <a:spLocks/>
                  </p:cNvSpPr>
                  <p:nvPr/>
                </p:nvSpPr>
                <p:spPr>
                  <a:xfrm>
                    <a:off x="2893576" y="2362745"/>
                    <a:ext cx="10803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94" name="Rectangle 993"/>
                  <p:cNvSpPr>
                    <a:spLocks/>
                  </p:cNvSpPr>
                  <p:nvPr/>
                </p:nvSpPr>
                <p:spPr>
                  <a:xfrm>
                    <a:off x="2925983" y="2362744"/>
                    <a:ext cx="10801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95" name="Rectangle 994"/>
                  <p:cNvSpPr>
                    <a:spLocks/>
                  </p:cNvSpPr>
                  <p:nvPr/>
                </p:nvSpPr>
                <p:spPr>
                  <a:xfrm>
                    <a:off x="2826605" y="2362745"/>
                    <a:ext cx="8642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96" name="Rectangle 995"/>
                  <p:cNvSpPr>
                    <a:spLocks/>
                  </p:cNvSpPr>
                  <p:nvPr/>
                </p:nvSpPr>
                <p:spPr>
                  <a:xfrm>
                    <a:off x="2986475" y="2362745"/>
                    <a:ext cx="8642" cy="66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985" name="Rectangle 984"/>
              <p:cNvSpPr>
                <a:spLocks/>
              </p:cNvSpPr>
              <p:nvPr/>
            </p:nvSpPr>
            <p:spPr bwMode="auto">
              <a:xfrm rot="16200000">
                <a:off x="1335186" y="3402114"/>
                <a:ext cx="149026" cy="8255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6" name="Rectangle 985"/>
              <p:cNvSpPr>
                <a:spLocks/>
              </p:cNvSpPr>
              <p:nvPr/>
            </p:nvSpPr>
            <p:spPr bwMode="auto">
              <a:xfrm>
                <a:off x="1335086" y="3435462"/>
                <a:ext cx="149226" cy="364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7" name="Oval 986"/>
              <p:cNvSpPr>
                <a:spLocks noChangeAspect="1"/>
              </p:cNvSpPr>
              <p:nvPr/>
            </p:nvSpPr>
            <p:spPr>
              <a:xfrm flipV="1">
                <a:off x="1363661" y="2926552"/>
                <a:ext cx="92076" cy="91952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0" name="Group 25623"/>
            <p:cNvGrpSpPr>
              <a:grpSpLocks/>
            </p:cNvGrpSpPr>
            <p:nvPr/>
          </p:nvGrpSpPr>
          <p:grpSpPr bwMode="auto">
            <a:xfrm>
              <a:off x="1165225" y="3157538"/>
              <a:ext cx="2033588" cy="2774950"/>
              <a:chOff x="3927622" y="2409820"/>
              <a:chExt cx="2033305" cy="2774950"/>
            </a:xfrm>
          </p:grpSpPr>
          <p:sp>
            <p:nvSpPr>
              <p:cNvPr id="906" name="Rectangle 905"/>
              <p:cNvSpPr/>
              <p:nvPr/>
            </p:nvSpPr>
            <p:spPr>
              <a:xfrm rot="16200000">
                <a:off x="4513314" y="4630760"/>
                <a:ext cx="193675" cy="380947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7" name="Rectangle 906"/>
              <p:cNvSpPr/>
              <p:nvPr/>
            </p:nvSpPr>
            <p:spPr>
              <a:xfrm rot="16200000">
                <a:off x="4558547" y="4633141"/>
                <a:ext cx="255587" cy="38094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31" name="Group 25605"/>
              <p:cNvGrpSpPr>
                <a:grpSpLocks/>
              </p:cNvGrpSpPr>
              <p:nvPr/>
            </p:nvGrpSpPr>
            <p:grpSpPr bwMode="auto">
              <a:xfrm>
                <a:off x="3927622" y="3200400"/>
                <a:ext cx="953941" cy="1065829"/>
                <a:chOff x="2412209" y="3163827"/>
                <a:chExt cx="953941" cy="1065829"/>
              </a:xfrm>
            </p:grpSpPr>
            <p:sp>
              <p:nvSpPr>
                <p:cNvPr id="963" name="Rectangle 962"/>
                <p:cNvSpPr/>
                <p:nvPr/>
              </p:nvSpPr>
              <p:spPr>
                <a:xfrm>
                  <a:off x="2477288" y="3467034"/>
                  <a:ext cx="193648" cy="381000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4" name="Rectangle 963"/>
                <p:cNvSpPr/>
                <p:nvPr/>
              </p:nvSpPr>
              <p:spPr>
                <a:xfrm rot="16200000">
                  <a:off x="2782826" y="3099555"/>
                  <a:ext cx="195262" cy="380947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2" name="Group 120"/>
                <p:cNvGrpSpPr>
                  <a:grpSpLocks noChangeAspect="1"/>
                </p:cNvGrpSpPr>
                <p:nvPr/>
              </p:nvGrpSpPr>
              <p:grpSpPr bwMode="auto">
                <a:xfrm>
                  <a:off x="2461259" y="3180968"/>
                  <a:ext cx="315240" cy="340444"/>
                  <a:chOff x="2308860" y="3028568"/>
                  <a:chExt cx="300229" cy="324232"/>
                </a:xfrm>
              </p:grpSpPr>
              <p:sp>
                <p:nvSpPr>
                  <p:cNvPr id="977" name="Rectangle 976"/>
                  <p:cNvSpPr>
                    <a:spLocks noChangeAspect="1"/>
                  </p:cNvSpPr>
                  <p:nvPr/>
                </p:nvSpPr>
                <p:spPr>
                  <a:xfrm>
                    <a:off x="2309009" y="3124119"/>
                    <a:ext cx="214661" cy="228297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78" name="Rectangle 977"/>
                  <p:cNvSpPr>
                    <a:spLocks/>
                  </p:cNvSpPr>
                  <p:nvPr/>
                </p:nvSpPr>
                <p:spPr>
                  <a:xfrm rot="16200000">
                    <a:off x="2379287" y="3011499"/>
                    <a:ext cx="213179" cy="24791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79" name="Oval 978"/>
                  <p:cNvSpPr/>
                  <p:nvPr/>
                </p:nvSpPr>
                <p:spPr>
                  <a:xfrm>
                    <a:off x="2309009" y="3028869"/>
                    <a:ext cx="152681" cy="152703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3" name="Group 124"/>
                <p:cNvGrpSpPr>
                  <a:grpSpLocks/>
                </p:cNvGrpSpPr>
                <p:nvPr/>
              </p:nvGrpSpPr>
              <p:grpSpPr bwMode="auto">
                <a:xfrm>
                  <a:off x="2412209" y="3718129"/>
                  <a:ext cx="322519" cy="511527"/>
                  <a:chOff x="2286000" y="3565729"/>
                  <a:chExt cx="322519" cy="511527"/>
                </a:xfrm>
              </p:grpSpPr>
              <p:sp>
                <p:nvSpPr>
                  <p:cNvPr id="2236" name="Rectangle 128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342104" y="3565729"/>
                    <a:ext cx="210312" cy="511527"/>
                  </a:xfrm>
                  <a:prstGeom prst="rect">
                    <a:avLst/>
                  </a:prstGeom>
                  <a:solidFill>
                    <a:srgbClr val="B2B2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37" name="AutoShape 1291"/>
                  <p:cNvSpPr>
                    <a:spLocks noChangeAspect="1" noChangeArrowheads="1"/>
                  </p:cNvSpPr>
                  <p:nvPr/>
                </p:nvSpPr>
                <p:spPr bwMode="auto">
                  <a:xfrm rot="10800000">
                    <a:off x="2286000" y="3660327"/>
                    <a:ext cx="322519" cy="322332"/>
                  </a:xfrm>
                  <a:prstGeom prst="octagon">
                    <a:avLst>
                      <a:gd name="adj" fmla="val 29287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38" name="AutoShape 1292"/>
                  <p:cNvSpPr>
                    <a:spLocks noChangeAspect="1" noChangeArrowheads="1"/>
                  </p:cNvSpPr>
                  <p:nvPr/>
                </p:nvSpPr>
                <p:spPr bwMode="auto">
                  <a:xfrm rot="10800000">
                    <a:off x="2334154" y="3708453"/>
                    <a:ext cx="226211" cy="226080"/>
                  </a:xfrm>
                  <a:prstGeom prst="octagon">
                    <a:avLst>
                      <a:gd name="adj" fmla="val 29287"/>
                    </a:avLst>
                  </a:prstGeom>
                  <a:solidFill>
                    <a:srgbClr val="B2B2B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4" name="Group 129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2333874" y="3708173"/>
                    <a:ext cx="226771" cy="226640"/>
                    <a:chOff x="2556" y="3569"/>
                    <a:chExt cx="405" cy="405"/>
                  </a:xfrm>
                </p:grpSpPr>
                <p:sp>
                  <p:nvSpPr>
                    <p:cNvPr id="2241" name="Rectangle 12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35" y="3569"/>
                      <a:ext cx="45" cy="404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42" name="Rectangle 129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2735" y="3571"/>
                      <a:ext cx="45" cy="404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43" name="Rectangle 129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700000">
                      <a:off x="2736" y="3571"/>
                      <a:ext cx="45" cy="404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44" name="Rectangle 129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700000">
                      <a:off x="2736" y="3570"/>
                      <a:ext cx="45" cy="404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40" name="AutoShape 1298"/>
                  <p:cNvSpPr>
                    <a:spLocks noChangeAspect="1" noChangeArrowheads="1"/>
                  </p:cNvSpPr>
                  <p:nvPr/>
                </p:nvSpPr>
                <p:spPr bwMode="auto">
                  <a:xfrm rot="10800000">
                    <a:off x="2407785" y="3782041"/>
                    <a:ext cx="78950" cy="78904"/>
                  </a:xfrm>
                  <a:prstGeom prst="octagon">
                    <a:avLst>
                      <a:gd name="adj" fmla="val 29287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67" name="Rectangle 966"/>
                <p:cNvSpPr/>
                <p:nvPr/>
              </p:nvSpPr>
              <p:spPr>
                <a:xfrm rot="16200000">
                  <a:off x="3047897" y="3101143"/>
                  <a:ext cx="255587" cy="38094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909" name="Rectangle 908"/>
              <p:cNvSpPr/>
              <p:nvPr/>
            </p:nvSpPr>
            <p:spPr>
              <a:xfrm>
                <a:off x="4648247" y="2743195"/>
                <a:ext cx="258727" cy="38100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5564107" y="2466970"/>
                <a:ext cx="258726" cy="38100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36" name="Group 12"/>
              <p:cNvGrpSpPr>
                <a:grpSpLocks/>
              </p:cNvGrpSpPr>
              <p:nvPr/>
            </p:nvGrpSpPr>
            <p:grpSpPr bwMode="auto">
              <a:xfrm>
                <a:off x="4497887" y="2762244"/>
                <a:ext cx="1463040" cy="2422526"/>
                <a:chOff x="1607058" y="2809874"/>
                <a:chExt cx="1463040" cy="2422526"/>
              </a:xfrm>
            </p:grpSpPr>
            <p:grpSp>
              <p:nvGrpSpPr>
                <p:cNvPr id="137" name="Group 11"/>
                <p:cNvGrpSpPr>
                  <a:grpSpLocks/>
                </p:cNvGrpSpPr>
                <p:nvPr/>
              </p:nvGrpSpPr>
              <p:grpSpPr bwMode="auto">
                <a:xfrm>
                  <a:off x="1639062" y="2819400"/>
                  <a:ext cx="1399032" cy="2413000"/>
                  <a:chOff x="1639062" y="2819400"/>
                  <a:chExt cx="1399032" cy="2413000"/>
                </a:xfrm>
              </p:grpSpPr>
              <p:sp>
                <p:nvSpPr>
                  <p:cNvPr id="960" name="Rounded Rectangle 959"/>
                  <p:cNvSpPr/>
                  <p:nvPr/>
                </p:nvSpPr>
                <p:spPr>
                  <a:xfrm>
                    <a:off x="1638373" y="2819400"/>
                    <a:ext cx="1399980" cy="914400"/>
                  </a:xfrm>
                  <a:prstGeom prst="roundRect">
                    <a:avLst/>
                  </a:prstGeom>
                  <a:gradFill flip="none" rotWithShape="1">
                    <a:gsLst>
                      <a:gs pos="12000">
                        <a:srgbClr val="3333CC"/>
                      </a:gs>
                      <a:gs pos="22000">
                        <a:srgbClr val="0066FF"/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61" name="Rounded Rectangle 960"/>
                  <p:cNvSpPr/>
                  <p:nvPr/>
                </p:nvSpPr>
                <p:spPr>
                  <a:xfrm>
                    <a:off x="1638373" y="4318000"/>
                    <a:ext cx="1399980" cy="914400"/>
                  </a:xfrm>
                  <a:prstGeom prst="roundRect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62" name="Rectangle 961"/>
                  <p:cNvSpPr/>
                  <p:nvPr/>
                </p:nvSpPr>
                <p:spPr>
                  <a:xfrm>
                    <a:off x="1639960" y="3581400"/>
                    <a:ext cx="1396805" cy="889000"/>
                  </a:xfrm>
                  <a:prstGeom prst="rect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956" name="Trapezoid 955"/>
                <p:cNvSpPr>
                  <a:spLocks noChangeAspect="1"/>
                </p:cNvSpPr>
                <p:nvPr/>
              </p:nvSpPr>
              <p:spPr>
                <a:xfrm flipV="1">
                  <a:off x="1606627" y="2809875"/>
                  <a:ext cx="1463471" cy="92075"/>
                </a:xfrm>
                <a:prstGeom prst="trapezoid">
                  <a:avLst>
                    <a:gd name="adj" fmla="val 53646"/>
                  </a:avLst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9" name="Group 4"/>
                <p:cNvGrpSpPr>
                  <a:grpSpLocks/>
                </p:cNvGrpSpPr>
                <p:nvPr/>
              </p:nvGrpSpPr>
              <p:grpSpPr bwMode="auto">
                <a:xfrm>
                  <a:off x="1640078" y="3583941"/>
                  <a:ext cx="1397000" cy="883919"/>
                  <a:chOff x="1640078" y="3611881"/>
                  <a:chExt cx="1397000" cy="883919"/>
                </a:xfrm>
              </p:grpSpPr>
              <p:sp>
                <p:nvSpPr>
                  <p:cNvPr id="958" name="Rectangle 957"/>
                  <p:cNvSpPr/>
                  <p:nvPr/>
                </p:nvSpPr>
                <p:spPr>
                  <a:xfrm>
                    <a:off x="1639959" y="3612515"/>
                    <a:ext cx="1396805" cy="46037"/>
                  </a:xfrm>
                  <a:prstGeom prst="rect">
                    <a:avLst/>
                  </a:prstGeom>
                  <a:solidFill>
                    <a:srgbClr val="0000FF">
                      <a:alpha val="31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59" name="Rectangle 958"/>
                  <p:cNvSpPr/>
                  <p:nvPr/>
                </p:nvSpPr>
                <p:spPr>
                  <a:xfrm>
                    <a:off x="1639959" y="4449127"/>
                    <a:ext cx="1396805" cy="46038"/>
                  </a:xfrm>
                  <a:prstGeom prst="rect">
                    <a:avLst/>
                  </a:prstGeom>
                  <a:solidFill>
                    <a:srgbClr val="0000FF">
                      <a:alpha val="31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48" name="Group 38"/>
              <p:cNvGrpSpPr>
                <a:grpSpLocks/>
              </p:cNvGrpSpPr>
              <p:nvPr/>
            </p:nvGrpSpPr>
            <p:grpSpPr bwMode="auto">
              <a:xfrm>
                <a:off x="5538271" y="2409820"/>
                <a:ext cx="311406" cy="137160"/>
                <a:chOff x="2647442" y="2457450"/>
                <a:chExt cx="311406" cy="137160"/>
              </a:xfrm>
            </p:grpSpPr>
            <p:sp>
              <p:nvSpPr>
                <p:cNvPr id="934" name="Rectangle 933"/>
                <p:cNvSpPr/>
                <p:nvPr/>
              </p:nvSpPr>
              <p:spPr>
                <a:xfrm>
                  <a:off x="2647882" y="2457450"/>
                  <a:ext cx="311107" cy="1365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55" name="Group 15"/>
                <p:cNvGrpSpPr>
                  <a:grpSpLocks/>
                </p:cNvGrpSpPr>
                <p:nvPr/>
              </p:nvGrpSpPr>
              <p:grpSpPr bwMode="auto">
                <a:xfrm>
                  <a:off x="2647952" y="2495544"/>
                  <a:ext cx="310896" cy="36576"/>
                  <a:chOff x="2847309" y="2602899"/>
                  <a:chExt cx="310896" cy="36576"/>
                </a:xfrm>
              </p:grpSpPr>
              <p:sp>
                <p:nvSpPr>
                  <p:cNvPr id="936" name="Rectangle 935"/>
                  <p:cNvSpPr/>
                  <p:nvPr/>
                </p:nvSpPr>
                <p:spPr>
                  <a:xfrm>
                    <a:off x="2847239" y="2602905"/>
                    <a:ext cx="311107" cy="36512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57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2853937" y="2607471"/>
                    <a:ext cx="297641" cy="27432"/>
                    <a:chOff x="2805114" y="2700342"/>
                    <a:chExt cx="297641" cy="27432"/>
                  </a:xfrm>
                </p:grpSpPr>
                <p:sp>
                  <p:nvSpPr>
                    <p:cNvPr id="938" name="Rectangle 937"/>
                    <p:cNvSpPr/>
                    <p:nvPr/>
                  </p:nvSpPr>
                  <p:spPr>
                    <a:xfrm>
                      <a:off x="2985715" y="2700538"/>
                      <a:ext cx="9524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39" name="Rectangle 938"/>
                    <p:cNvSpPr/>
                    <p:nvPr/>
                  </p:nvSpPr>
                  <p:spPr>
                    <a:xfrm>
                      <a:off x="2822225" y="2700538"/>
                      <a:ext cx="9524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0" name="Rectangle 939"/>
                    <p:cNvSpPr/>
                    <p:nvPr/>
                  </p:nvSpPr>
                  <p:spPr>
                    <a:xfrm>
                      <a:off x="2804765" y="2700538"/>
                      <a:ext cx="9524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1" name="Rectangle 940"/>
                    <p:cNvSpPr/>
                    <p:nvPr/>
                  </p:nvSpPr>
                  <p:spPr>
                    <a:xfrm>
                      <a:off x="3022222" y="2700538"/>
                      <a:ext cx="7937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2" name="Rectangle 941"/>
                    <p:cNvSpPr/>
                    <p:nvPr/>
                  </p:nvSpPr>
                  <p:spPr>
                    <a:xfrm>
                      <a:off x="3039683" y="2700538"/>
                      <a:ext cx="9524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3" name="Rectangle 942"/>
                    <p:cNvSpPr/>
                    <p:nvPr/>
                  </p:nvSpPr>
                  <p:spPr>
                    <a:xfrm>
                      <a:off x="2841272" y="2700538"/>
                      <a:ext cx="9524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4" name="Rectangle 943"/>
                    <p:cNvSpPr/>
                    <p:nvPr/>
                  </p:nvSpPr>
                  <p:spPr>
                    <a:xfrm>
                      <a:off x="3057142" y="2700538"/>
                      <a:ext cx="9524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5" name="Rectangle 944"/>
                    <p:cNvSpPr/>
                    <p:nvPr/>
                  </p:nvSpPr>
                  <p:spPr>
                    <a:xfrm>
                      <a:off x="2877780" y="2700538"/>
                      <a:ext cx="7936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6" name="Rectangle 945"/>
                    <p:cNvSpPr/>
                    <p:nvPr/>
                  </p:nvSpPr>
                  <p:spPr>
                    <a:xfrm>
                      <a:off x="2949207" y="2700538"/>
                      <a:ext cx="9524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7" name="Rectangle 946"/>
                    <p:cNvSpPr/>
                    <p:nvPr/>
                  </p:nvSpPr>
                  <p:spPr>
                    <a:xfrm>
                      <a:off x="3076190" y="2700538"/>
                      <a:ext cx="9524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8" name="Rectangle 947"/>
                    <p:cNvSpPr/>
                    <p:nvPr/>
                  </p:nvSpPr>
                  <p:spPr>
                    <a:xfrm>
                      <a:off x="3093650" y="2700538"/>
                      <a:ext cx="9524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9" name="Rectangle 948"/>
                    <p:cNvSpPr/>
                    <p:nvPr/>
                  </p:nvSpPr>
                  <p:spPr>
                    <a:xfrm>
                      <a:off x="2912700" y="2700538"/>
                      <a:ext cx="9524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50" name="Rectangle 949"/>
                    <p:cNvSpPr/>
                    <p:nvPr/>
                  </p:nvSpPr>
                  <p:spPr>
                    <a:xfrm>
                      <a:off x="2858733" y="2700538"/>
                      <a:ext cx="9524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51" name="Rectangle 950"/>
                    <p:cNvSpPr/>
                    <p:nvPr/>
                  </p:nvSpPr>
                  <p:spPr>
                    <a:xfrm>
                      <a:off x="2895240" y="2700538"/>
                      <a:ext cx="9524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52" name="Rectangle 951"/>
                    <p:cNvSpPr/>
                    <p:nvPr/>
                  </p:nvSpPr>
                  <p:spPr>
                    <a:xfrm>
                      <a:off x="2931748" y="2700538"/>
                      <a:ext cx="7936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53" name="Rectangle 952"/>
                    <p:cNvSpPr/>
                    <p:nvPr/>
                  </p:nvSpPr>
                  <p:spPr>
                    <a:xfrm>
                      <a:off x="2968255" y="2700538"/>
                      <a:ext cx="7937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54" name="Rectangle 953"/>
                    <p:cNvSpPr/>
                    <p:nvPr/>
                  </p:nvSpPr>
                  <p:spPr>
                    <a:xfrm>
                      <a:off x="3003175" y="2700538"/>
                      <a:ext cx="9524" cy="2698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158" name="Group 37"/>
              <p:cNvGrpSpPr>
                <a:grpSpLocks/>
              </p:cNvGrpSpPr>
              <p:nvPr/>
            </p:nvGrpSpPr>
            <p:grpSpPr bwMode="auto">
              <a:xfrm rot="1320000">
                <a:off x="5833576" y="2440771"/>
                <a:ext cx="45720" cy="45720"/>
                <a:chOff x="3067812" y="2438400"/>
                <a:chExt cx="45720" cy="45720"/>
              </a:xfrm>
            </p:grpSpPr>
            <p:sp>
              <p:nvSpPr>
                <p:cNvPr id="932" name="Oval 931"/>
                <p:cNvSpPr>
                  <a:spLocks noChangeAspect="1"/>
                </p:cNvSpPr>
                <p:nvPr/>
              </p:nvSpPr>
              <p:spPr>
                <a:xfrm>
                  <a:off x="3067015" y="2432872"/>
                  <a:ext cx="46031" cy="50800"/>
                </a:xfrm>
                <a:prstGeom prst="ellipse">
                  <a:avLst/>
                </a:prstGeom>
                <a:solidFill>
                  <a:srgbClr val="DDDD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3" name="Rectangle 932"/>
                <p:cNvSpPr/>
                <p:nvPr/>
              </p:nvSpPr>
              <p:spPr>
                <a:xfrm>
                  <a:off x="3086062" y="2432872"/>
                  <a:ext cx="7936" cy="508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62" name="Group 25606"/>
              <p:cNvGrpSpPr>
                <a:grpSpLocks noChangeAspect="1"/>
              </p:cNvGrpSpPr>
              <p:nvPr/>
            </p:nvGrpSpPr>
            <p:grpSpPr bwMode="auto">
              <a:xfrm flipH="1">
                <a:off x="4322053" y="4710111"/>
                <a:ext cx="121362" cy="228600"/>
                <a:chOff x="1234168" y="2811742"/>
                <a:chExt cx="534236" cy="1006296"/>
              </a:xfrm>
            </p:grpSpPr>
            <p:grpSp>
              <p:nvGrpSpPr>
                <p:cNvPr id="164" name="Group 33"/>
                <p:cNvGrpSpPr>
                  <a:grpSpLocks/>
                </p:cNvGrpSpPr>
                <p:nvPr/>
              </p:nvGrpSpPr>
              <p:grpSpPr bwMode="auto">
                <a:xfrm>
                  <a:off x="1543044" y="2895600"/>
                  <a:ext cx="225360" cy="825225"/>
                  <a:chOff x="3657600" y="2285435"/>
                  <a:chExt cx="204790" cy="749865"/>
                </a:xfrm>
              </p:grpSpPr>
              <p:sp>
                <p:nvSpPr>
                  <p:cNvPr id="922" name="Rectangle 921"/>
                  <p:cNvSpPr/>
                  <p:nvPr/>
                </p:nvSpPr>
                <p:spPr>
                  <a:xfrm>
                    <a:off x="3808387" y="2501319"/>
                    <a:ext cx="57147" cy="3175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65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3657600" y="2285435"/>
                    <a:ext cx="152400" cy="749865"/>
                    <a:chOff x="3657600" y="2285435"/>
                    <a:chExt cx="152400" cy="749865"/>
                  </a:xfrm>
                </p:grpSpPr>
                <p:sp>
                  <p:nvSpPr>
                    <p:cNvPr id="924" name="Rounded Rectangle 923"/>
                    <p:cNvSpPr/>
                    <p:nvPr/>
                  </p:nvSpPr>
                  <p:spPr>
                    <a:xfrm>
                      <a:off x="3681398" y="2285419"/>
                      <a:ext cx="158740" cy="749301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5" name="Rectangle 924"/>
                    <p:cNvSpPr/>
                    <p:nvPr/>
                  </p:nvSpPr>
                  <p:spPr>
                    <a:xfrm>
                      <a:off x="3757592" y="2285419"/>
                      <a:ext cx="76194" cy="749301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rot="60000">
                      <a:off x="3738546" y="2285419"/>
                      <a:ext cx="0" cy="749301"/>
                    </a:xfrm>
                    <a:prstGeom prst="line">
                      <a:avLst/>
                    </a:prstGeom>
                    <a:ln w="6350"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rot="60000">
                      <a:off x="3700449" y="2285419"/>
                      <a:ext cx="0" cy="749301"/>
                    </a:xfrm>
                    <a:prstGeom prst="line">
                      <a:avLst/>
                    </a:prstGeom>
                    <a:ln w="6350"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rot="60000">
                      <a:off x="3770291" y="2285419"/>
                      <a:ext cx="0" cy="749301"/>
                    </a:xfrm>
                    <a:prstGeom prst="line">
                      <a:avLst/>
                    </a:prstGeom>
                    <a:ln w="6350"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rot="60000">
                      <a:off x="3719495" y="2285419"/>
                      <a:ext cx="0" cy="749301"/>
                    </a:xfrm>
                    <a:prstGeom prst="line">
                      <a:avLst/>
                    </a:prstGeom>
                    <a:ln w="6350"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rot="60000">
                      <a:off x="3782990" y="2285419"/>
                      <a:ext cx="0" cy="749301"/>
                    </a:xfrm>
                    <a:prstGeom prst="line">
                      <a:avLst/>
                    </a:prstGeom>
                    <a:ln w="6350"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rot="60000">
                      <a:off x="3751245" y="2285419"/>
                      <a:ext cx="0" cy="749301"/>
                    </a:xfrm>
                    <a:prstGeom prst="line">
                      <a:avLst/>
                    </a:prstGeom>
                    <a:ln w="6350"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66" name="Group 50"/>
                <p:cNvGrpSpPr>
                  <a:grpSpLocks/>
                </p:cNvGrpSpPr>
                <p:nvPr/>
              </p:nvGrpSpPr>
              <p:grpSpPr bwMode="auto">
                <a:xfrm>
                  <a:off x="1234168" y="2811742"/>
                  <a:ext cx="422624" cy="1006296"/>
                  <a:chOff x="1676400" y="2057400"/>
                  <a:chExt cx="384048" cy="914400"/>
                </a:xfrm>
              </p:grpSpPr>
              <p:sp>
                <p:nvSpPr>
                  <p:cNvPr id="917" name="Rectangle 916"/>
                  <p:cNvSpPr/>
                  <p:nvPr/>
                </p:nvSpPr>
                <p:spPr>
                  <a:xfrm>
                    <a:off x="1676108" y="2057384"/>
                    <a:ext cx="387316" cy="914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8" name="Rectangle 917"/>
                  <p:cNvSpPr>
                    <a:spLocks/>
                  </p:cNvSpPr>
                  <p:nvPr/>
                </p:nvSpPr>
                <p:spPr>
                  <a:xfrm>
                    <a:off x="1676108" y="2070084"/>
                    <a:ext cx="387316" cy="254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9" name="Rectangle 918"/>
                  <p:cNvSpPr>
                    <a:spLocks/>
                  </p:cNvSpPr>
                  <p:nvPr/>
                </p:nvSpPr>
                <p:spPr>
                  <a:xfrm>
                    <a:off x="1676108" y="2641584"/>
                    <a:ext cx="387316" cy="3175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0" name="Rectangle 919"/>
                  <p:cNvSpPr>
                    <a:spLocks/>
                  </p:cNvSpPr>
                  <p:nvPr/>
                </p:nvSpPr>
                <p:spPr>
                  <a:xfrm>
                    <a:off x="1676108" y="2355836"/>
                    <a:ext cx="387316" cy="254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1" name="Rectangle 920"/>
                  <p:cNvSpPr>
                    <a:spLocks/>
                  </p:cNvSpPr>
                  <p:nvPr/>
                </p:nvSpPr>
                <p:spPr>
                  <a:xfrm>
                    <a:off x="1676108" y="2927336"/>
                    <a:ext cx="387316" cy="3174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167" name="Group 25613"/>
            <p:cNvGrpSpPr>
              <a:grpSpLocks/>
            </p:cNvGrpSpPr>
            <p:nvPr/>
          </p:nvGrpSpPr>
          <p:grpSpPr bwMode="auto">
            <a:xfrm>
              <a:off x="971550" y="5091113"/>
              <a:ext cx="533400" cy="841375"/>
              <a:chOff x="3733800" y="4343400"/>
              <a:chExt cx="533400" cy="841370"/>
            </a:xfrm>
          </p:grpSpPr>
          <p:grpSp>
            <p:nvGrpSpPr>
              <p:cNvPr id="168" name="Group 25609"/>
              <p:cNvGrpSpPr>
                <a:grpSpLocks/>
              </p:cNvGrpSpPr>
              <p:nvPr/>
            </p:nvGrpSpPr>
            <p:grpSpPr bwMode="auto">
              <a:xfrm>
                <a:off x="3733800" y="4343400"/>
                <a:ext cx="533400" cy="841370"/>
                <a:chOff x="3810000" y="4343400"/>
                <a:chExt cx="533400" cy="841370"/>
              </a:xfrm>
            </p:grpSpPr>
            <p:sp>
              <p:nvSpPr>
                <p:cNvPr id="900" name="Trapezoid 899"/>
                <p:cNvSpPr/>
                <p:nvPr/>
              </p:nvSpPr>
              <p:spPr>
                <a:xfrm flipV="1">
                  <a:off x="3810000" y="4495799"/>
                  <a:ext cx="533400" cy="688971"/>
                </a:xfrm>
                <a:prstGeom prst="trapezoid">
                  <a:avLst>
                    <a:gd name="adj" fmla="val 4167"/>
                  </a:avLst>
                </a:prstGeom>
                <a:solidFill>
                  <a:srgbClr val="F8631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1" name="Rectangle 900"/>
                <p:cNvSpPr/>
                <p:nvPr/>
              </p:nvSpPr>
              <p:spPr>
                <a:xfrm>
                  <a:off x="3810000" y="4343400"/>
                  <a:ext cx="533400" cy="152399"/>
                </a:xfrm>
                <a:prstGeom prst="rect">
                  <a:avLst/>
                </a:prstGeom>
                <a:solidFill>
                  <a:srgbClr val="F8631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2" name="Rectangle 901"/>
                <p:cNvSpPr/>
                <p:nvPr/>
              </p:nvSpPr>
              <p:spPr>
                <a:xfrm flipV="1">
                  <a:off x="3810000" y="4429124"/>
                  <a:ext cx="533400" cy="55562"/>
                </a:xfrm>
                <a:prstGeom prst="rect">
                  <a:avLst/>
                </a:prstGeom>
                <a:solidFill>
                  <a:srgbClr val="E3560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3" name="Rectangle 902"/>
                <p:cNvSpPr/>
                <p:nvPr/>
              </p:nvSpPr>
              <p:spPr>
                <a:xfrm flipV="1">
                  <a:off x="3810000" y="4371975"/>
                  <a:ext cx="533400" cy="9525"/>
                </a:xfrm>
                <a:prstGeom prst="rect">
                  <a:avLst/>
                </a:prstGeom>
                <a:solidFill>
                  <a:srgbClr val="E3560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4" name="Rectangle 903"/>
                <p:cNvSpPr/>
                <p:nvPr/>
              </p:nvSpPr>
              <p:spPr>
                <a:xfrm flipV="1">
                  <a:off x="3810000" y="4352925"/>
                  <a:ext cx="533400" cy="9525"/>
                </a:xfrm>
                <a:prstGeom prst="rect">
                  <a:avLst/>
                </a:prstGeom>
                <a:solidFill>
                  <a:srgbClr val="E3560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905" name="Rectangle 904"/>
                <p:cNvSpPr/>
                <p:nvPr/>
              </p:nvSpPr>
              <p:spPr>
                <a:xfrm flipV="1">
                  <a:off x="3810000" y="4395787"/>
                  <a:ext cx="533400" cy="9525"/>
                </a:xfrm>
                <a:prstGeom prst="rect">
                  <a:avLst/>
                </a:prstGeom>
                <a:solidFill>
                  <a:srgbClr val="E3560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165" name="TextBox 25610"/>
              <p:cNvSpPr txBox="1">
                <a:spLocks noChangeArrowheads="1"/>
              </p:cNvSpPr>
              <p:nvPr/>
            </p:nvSpPr>
            <p:spPr bwMode="auto">
              <a:xfrm>
                <a:off x="3733800" y="4457704"/>
                <a:ext cx="53340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</a:rPr>
                  <a:t>LET’S</a:t>
                </a:r>
              </a:p>
            </p:txBody>
          </p:sp>
          <p:sp>
            <p:nvSpPr>
              <p:cNvPr id="2166" name="TextBox 165"/>
              <p:cNvSpPr txBox="1">
                <a:spLocks noChangeArrowheads="1"/>
              </p:cNvSpPr>
              <p:nvPr/>
            </p:nvSpPr>
            <p:spPr bwMode="auto">
              <a:xfrm>
                <a:off x="3733800" y="4780423"/>
                <a:ext cx="53340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</a:rPr>
                  <a:t>THIS.</a:t>
                </a:r>
              </a:p>
            </p:txBody>
          </p:sp>
          <p:sp>
            <p:nvSpPr>
              <p:cNvPr id="2167" name="TextBox 166"/>
              <p:cNvSpPr txBox="1">
                <a:spLocks noChangeArrowheads="1"/>
              </p:cNvSpPr>
              <p:nvPr/>
            </p:nvSpPr>
            <p:spPr bwMode="auto">
              <a:xfrm>
                <a:off x="3733800" y="4576589"/>
                <a:ext cx="533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DO</a:t>
                </a:r>
              </a:p>
            </p:txBody>
          </p:sp>
        </p:grpSp>
        <p:grpSp>
          <p:nvGrpSpPr>
            <p:cNvPr id="169" name="Group 25622"/>
            <p:cNvGrpSpPr>
              <a:grpSpLocks/>
            </p:cNvGrpSpPr>
            <p:nvPr/>
          </p:nvGrpSpPr>
          <p:grpSpPr bwMode="auto">
            <a:xfrm>
              <a:off x="3638550" y="3421063"/>
              <a:ext cx="1773238" cy="2511425"/>
              <a:chOff x="6504860" y="2747161"/>
              <a:chExt cx="1773080" cy="2510639"/>
            </a:xfrm>
          </p:grpSpPr>
          <p:grpSp>
            <p:nvGrpSpPr>
              <p:cNvPr id="170" name="Group 25619"/>
              <p:cNvGrpSpPr>
                <a:grpSpLocks/>
              </p:cNvGrpSpPr>
              <p:nvPr/>
            </p:nvGrpSpPr>
            <p:grpSpPr bwMode="auto">
              <a:xfrm rot="-5400000">
                <a:off x="6642540" y="4862934"/>
                <a:ext cx="149225" cy="424585"/>
                <a:chOff x="6364287" y="2806296"/>
                <a:chExt cx="149225" cy="424585"/>
              </a:xfrm>
            </p:grpSpPr>
            <p:sp>
              <p:nvSpPr>
                <p:cNvPr id="881" name="Rectangle 880"/>
                <p:cNvSpPr>
                  <a:spLocks/>
                </p:cNvSpPr>
                <p:nvPr/>
              </p:nvSpPr>
              <p:spPr bwMode="auto">
                <a:xfrm rot="5400000">
                  <a:off x="6353113" y="3101553"/>
                  <a:ext cx="182547" cy="7458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2" name="Rectangle 881"/>
                <p:cNvSpPr>
                  <a:spLocks/>
                </p:cNvSpPr>
                <p:nvPr/>
              </p:nvSpPr>
              <p:spPr bwMode="auto">
                <a:xfrm rot="16200000">
                  <a:off x="6392005" y="2994408"/>
                  <a:ext cx="93654" cy="95220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3" name="Rectangle 882"/>
                <p:cNvSpPr>
                  <a:spLocks/>
                </p:cNvSpPr>
                <p:nvPr/>
              </p:nvSpPr>
              <p:spPr bwMode="auto">
                <a:xfrm rot="16200000">
                  <a:off x="6431689" y="2930916"/>
                  <a:ext cx="14287" cy="114264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71" name="Group 261"/>
                <p:cNvGrpSpPr>
                  <a:grpSpLocks/>
                </p:cNvGrpSpPr>
                <p:nvPr/>
              </p:nvGrpSpPr>
              <p:grpSpPr bwMode="auto">
                <a:xfrm>
                  <a:off x="6415087" y="2806296"/>
                  <a:ext cx="47625" cy="169068"/>
                  <a:chOff x="1188243" y="2431257"/>
                  <a:chExt cx="47625" cy="169068"/>
                </a:xfrm>
              </p:grpSpPr>
              <p:sp>
                <p:nvSpPr>
                  <p:cNvPr id="887" name="Rectangle 886"/>
                  <p:cNvSpPr>
                    <a:spLocks/>
                  </p:cNvSpPr>
                  <p:nvPr/>
                </p:nvSpPr>
                <p:spPr bwMode="auto">
                  <a:xfrm rot="16200000">
                    <a:off x="1132620" y="2493169"/>
                    <a:ext cx="158736" cy="47610"/>
                  </a:xfrm>
                  <a:prstGeom prst="rect">
                    <a:avLst/>
                  </a:prstGeom>
                  <a:solidFill>
                    <a:srgbClr val="5F5F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8" name="Trapezoid 887"/>
                  <p:cNvSpPr/>
                  <p:nvPr/>
                </p:nvSpPr>
                <p:spPr bwMode="auto">
                  <a:xfrm>
                    <a:off x="1188182" y="2431256"/>
                    <a:ext cx="47610" cy="12699"/>
                  </a:xfrm>
                  <a:prstGeom prst="trapezoid">
                    <a:avLst/>
                  </a:prstGeom>
                  <a:solidFill>
                    <a:srgbClr val="5F5F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72" name="Group 114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1150379" y="2489461"/>
                    <a:ext cx="123352" cy="47017"/>
                    <a:chOff x="2831305" y="2362200"/>
                    <a:chExt cx="167868" cy="64008"/>
                  </a:xfrm>
                  <a:solidFill>
                    <a:srgbClr val="969696"/>
                  </a:solidFill>
                </p:grpSpPr>
                <p:sp>
                  <p:nvSpPr>
                    <p:cNvPr id="890" name="Rectangle 889"/>
                    <p:cNvSpPr>
                      <a:spLocks/>
                    </p:cNvSpPr>
                    <p:nvPr/>
                  </p:nvSpPr>
                  <p:spPr>
                    <a:xfrm>
                      <a:off x="2859010" y="2362745"/>
                      <a:ext cx="8642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91" name="Rectangle 890"/>
                    <p:cNvSpPr>
                      <a:spLocks/>
                    </p:cNvSpPr>
                    <p:nvPr/>
                  </p:nvSpPr>
                  <p:spPr>
                    <a:xfrm>
                      <a:off x="2958389" y="2362745"/>
                      <a:ext cx="10803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92" name="Rectangle 891"/>
                    <p:cNvSpPr>
                      <a:spLocks/>
                    </p:cNvSpPr>
                    <p:nvPr/>
                  </p:nvSpPr>
                  <p:spPr>
                    <a:xfrm>
                      <a:off x="2893576" y="2362745"/>
                      <a:ext cx="10803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93" name="Rectangle 892"/>
                    <p:cNvSpPr>
                      <a:spLocks/>
                    </p:cNvSpPr>
                    <p:nvPr/>
                  </p:nvSpPr>
                  <p:spPr>
                    <a:xfrm>
                      <a:off x="2925983" y="2362744"/>
                      <a:ext cx="10801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94" name="Rectangle 893"/>
                    <p:cNvSpPr>
                      <a:spLocks/>
                    </p:cNvSpPr>
                    <p:nvPr/>
                  </p:nvSpPr>
                  <p:spPr>
                    <a:xfrm>
                      <a:off x="2826605" y="2362745"/>
                      <a:ext cx="8642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95" name="Rectangle 894"/>
                    <p:cNvSpPr>
                      <a:spLocks/>
                    </p:cNvSpPr>
                    <p:nvPr/>
                  </p:nvSpPr>
                  <p:spPr>
                    <a:xfrm>
                      <a:off x="2986475" y="2362745"/>
                      <a:ext cx="8642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sp>
              <p:nvSpPr>
                <p:cNvPr id="885" name="Rectangle 884"/>
                <p:cNvSpPr>
                  <a:spLocks/>
                </p:cNvSpPr>
                <p:nvPr/>
              </p:nvSpPr>
              <p:spPr bwMode="auto">
                <a:xfrm>
                  <a:off x="6364242" y="3138053"/>
                  <a:ext cx="149178" cy="3650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6" name="Oval 885"/>
                <p:cNvSpPr>
                  <a:spLocks noChangeAspect="1"/>
                </p:cNvSpPr>
                <p:nvPr/>
              </p:nvSpPr>
              <p:spPr>
                <a:xfrm flipV="1">
                  <a:off x="6392808" y="2926934"/>
                  <a:ext cx="92046" cy="90480"/>
                </a:xfrm>
                <a:prstGeom prst="ellipse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74" name="Group 274"/>
              <p:cNvGrpSpPr>
                <a:grpSpLocks/>
              </p:cNvGrpSpPr>
              <p:nvPr/>
            </p:nvGrpSpPr>
            <p:grpSpPr bwMode="auto">
              <a:xfrm rot="5400000" flipH="1">
                <a:off x="7991035" y="4862934"/>
                <a:ext cx="149225" cy="424585"/>
                <a:chOff x="6364287" y="2806296"/>
                <a:chExt cx="149225" cy="424585"/>
              </a:xfrm>
            </p:grpSpPr>
            <p:sp>
              <p:nvSpPr>
                <p:cNvPr id="866" name="Rectangle 865"/>
                <p:cNvSpPr>
                  <a:spLocks/>
                </p:cNvSpPr>
                <p:nvPr/>
              </p:nvSpPr>
              <p:spPr bwMode="auto">
                <a:xfrm rot="5400000">
                  <a:off x="6346765" y="3101554"/>
                  <a:ext cx="182547" cy="7458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7" name="Rectangle 866"/>
                <p:cNvSpPr>
                  <a:spLocks/>
                </p:cNvSpPr>
                <p:nvPr/>
              </p:nvSpPr>
              <p:spPr bwMode="auto">
                <a:xfrm rot="16200000">
                  <a:off x="6392005" y="2994409"/>
                  <a:ext cx="93654" cy="95220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8" name="Rectangle 867"/>
                <p:cNvSpPr>
                  <a:spLocks/>
                </p:cNvSpPr>
                <p:nvPr/>
              </p:nvSpPr>
              <p:spPr bwMode="auto">
                <a:xfrm rot="16200000">
                  <a:off x="6431689" y="2930917"/>
                  <a:ext cx="14287" cy="114264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75" name="Group 278"/>
                <p:cNvGrpSpPr>
                  <a:grpSpLocks/>
                </p:cNvGrpSpPr>
                <p:nvPr/>
              </p:nvGrpSpPr>
              <p:grpSpPr bwMode="auto">
                <a:xfrm>
                  <a:off x="6415087" y="2806296"/>
                  <a:ext cx="47625" cy="169068"/>
                  <a:chOff x="1188243" y="2431257"/>
                  <a:chExt cx="47625" cy="169068"/>
                </a:xfrm>
              </p:grpSpPr>
              <p:sp>
                <p:nvSpPr>
                  <p:cNvPr id="872" name="Rectangle 871"/>
                  <p:cNvSpPr>
                    <a:spLocks/>
                  </p:cNvSpPr>
                  <p:nvPr/>
                </p:nvSpPr>
                <p:spPr bwMode="auto">
                  <a:xfrm rot="16200000">
                    <a:off x="1131826" y="2492376"/>
                    <a:ext cx="160323" cy="47610"/>
                  </a:xfrm>
                  <a:prstGeom prst="rect">
                    <a:avLst/>
                  </a:prstGeom>
                  <a:solidFill>
                    <a:srgbClr val="5F5F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73" name="Trapezoid 872"/>
                  <p:cNvSpPr/>
                  <p:nvPr/>
                </p:nvSpPr>
                <p:spPr bwMode="auto">
                  <a:xfrm>
                    <a:off x="1188182" y="2424909"/>
                    <a:ext cx="47610" cy="12699"/>
                  </a:xfrm>
                  <a:prstGeom prst="trapezoid">
                    <a:avLst/>
                  </a:prstGeom>
                  <a:solidFill>
                    <a:srgbClr val="5F5F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77" name="Group 114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1150379" y="2489461"/>
                    <a:ext cx="123352" cy="47017"/>
                    <a:chOff x="2831305" y="2362200"/>
                    <a:chExt cx="167868" cy="64008"/>
                  </a:xfrm>
                  <a:solidFill>
                    <a:srgbClr val="969696"/>
                  </a:solidFill>
                </p:grpSpPr>
                <p:sp>
                  <p:nvSpPr>
                    <p:cNvPr id="875" name="Rectangle 874"/>
                    <p:cNvSpPr>
                      <a:spLocks/>
                    </p:cNvSpPr>
                    <p:nvPr/>
                  </p:nvSpPr>
                  <p:spPr>
                    <a:xfrm>
                      <a:off x="2859010" y="2362745"/>
                      <a:ext cx="8642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76" name="Rectangle 875"/>
                    <p:cNvSpPr>
                      <a:spLocks/>
                    </p:cNvSpPr>
                    <p:nvPr/>
                  </p:nvSpPr>
                  <p:spPr>
                    <a:xfrm>
                      <a:off x="2958389" y="2362745"/>
                      <a:ext cx="10803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77" name="Rectangle 876"/>
                    <p:cNvSpPr>
                      <a:spLocks/>
                    </p:cNvSpPr>
                    <p:nvPr/>
                  </p:nvSpPr>
                  <p:spPr>
                    <a:xfrm>
                      <a:off x="2893576" y="2362745"/>
                      <a:ext cx="10803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78" name="Rectangle 877"/>
                    <p:cNvSpPr>
                      <a:spLocks/>
                    </p:cNvSpPr>
                    <p:nvPr/>
                  </p:nvSpPr>
                  <p:spPr>
                    <a:xfrm>
                      <a:off x="2925983" y="2362744"/>
                      <a:ext cx="10801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79" name="Rectangle 878"/>
                    <p:cNvSpPr>
                      <a:spLocks/>
                    </p:cNvSpPr>
                    <p:nvPr/>
                  </p:nvSpPr>
                  <p:spPr>
                    <a:xfrm>
                      <a:off x="2826605" y="2362745"/>
                      <a:ext cx="8642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80" name="Rectangle 879"/>
                    <p:cNvSpPr>
                      <a:spLocks/>
                    </p:cNvSpPr>
                    <p:nvPr/>
                  </p:nvSpPr>
                  <p:spPr>
                    <a:xfrm>
                      <a:off x="2986475" y="2362745"/>
                      <a:ext cx="8642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sp>
              <p:nvSpPr>
                <p:cNvPr id="870" name="Rectangle 869"/>
                <p:cNvSpPr>
                  <a:spLocks/>
                </p:cNvSpPr>
                <p:nvPr/>
              </p:nvSpPr>
              <p:spPr bwMode="auto">
                <a:xfrm>
                  <a:off x="6364242" y="3138055"/>
                  <a:ext cx="149178" cy="3650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1" name="Oval 870"/>
                <p:cNvSpPr>
                  <a:spLocks noChangeAspect="1"/>
                </p:cNvSpPr>
                <p:nvPr/>
              </p:nvSpPr>
              <p:spPr>
                <a:xfrm flipV="1">
                  <a:off x="6392808" y="2926936"/>
                  <a:ext cx="92046" cy="90480"/>
                </a:xfrm>
                <a:prstGeom prst="ellipse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79" name="Group 25618"/>
              <p:cNvGrpSpPr>
                <a:grpSpLocks/>
              </p:cNvGrpSpPr>
              <p:nvPr/>
            </p:nvGrpSpPr>
            <p:grpSpPr bwMode="auto">
              <a:xfrm flipH="1">
                <a:off x="7516810" y="2747161"/>
                <a:ext cx="255590" cy="591350"/>
                <a:chOff x="2554286" y="2393151"/>
                <a:chExt cx="255590" cy="591350"/>
              </a:xfrm>
            </p:grpSpPr>
            <p:sp>
              <p:nvSpPr>
                <p:cNvPr id="839" name="Rectangle 838"/>
                <p:cNvSpPr>
                  <a:spLocks/>
                </p:cNvSpPr>
                <p:nvPr/>
              </p:nvSpPr>
              <p:spPr bwMode="auto">
                <a:xfrm rot="5400000">
                  <a:off x="2459116" y="2646270"/>
                  <a:ext cx="336445" cy="7460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80" name="Group 1288"/>
                <p:cNvGrpSpPr>
                  <a:grpSpLocks noChangeAspect="1"/>
                </p:cNvGrpSpPr>
                <p:nvPr/>
              </p:nvGrpSpPr>
              <p:grpSpPr bwMode="auto">
                <a:xfrm rot="-5400000">
                  <a:off x="2519782" y="2636827"/>
                  <a:ext cx="212163" cy="134383"/>
                  <a:chOff x="4688" y="2088"/>
                  <a:chExt cx="218" cy="138"/>
                </a:xfrm>
              </p:grpSpPr>
              <p:sp>
                <p:nvSpPr>
                  <p:cNvPr id="856" name="Rectangle 1289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761" y="2048"/>
                    <a:ext cx="77" cy="2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CC"/>
                      </a:gs>
                      <a:gs pos="50000">
                        <a:schemeClr val="bg2"/>
                      </a:gs>
                      <a:gs pos="100000">
                        <a:srgbClr val="FFFFCC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181" name="Group 1290"/>
                  <p:cNvGrpSpPr>
                    <a:grpSpLocks noChangeAspect="1"/>
                  </p:cNvGrpSpPr>
                  <p:nvPr/>
                </p:nvGrpSpPr>
                <p:grpSpPr bwMode="auto">
                  <a:xfrm rot="-5400000">
                    <a:off x="4728" y="2088"/>
                    <a:ext cx="138" cy="138"/>
                    <a:chOff x="2786" y="3521"/>
                    <a:chExt cx="576" cy="576"/>
                  </a:xfrm>
                </p:grpSpPr>
                <p:sp>
                  <p:nvSpPr>
                    <p:cNvPr id="2138" name="AutoShape 12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86" y="3521"/>
                      <a:ext cx="576" cy="576"/>
                    </a:xfrm>
                    <a:prstGeom prst="octagon">
                      <a:avLst>
                        <a:gd name="adj" fmla="val 29287"/>
                      </a:avLst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9" name="AutoShape 12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72" y="3607"/>
                      <a:ext cx="404" cy="404"/>
                    </a:xfrm>
                    <a:prstGeom prst="octagon">
                      <a:avLst>
                        <a:gd name="adj" fmla="val 29287"/>
                      </a:avLst>
                    </a:prstGeom>
                    <a:solidFill>
                      <a:srgbClr val="FFFFCC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82" name="Group 129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71" y="3606"/>
                      <a:ext cx="405" cy="405"/>
                      <a:chOff x="2556" y="3569"/>
                      <a:chExt cx="405" cy="405"/>
                    </a:xfrm>
                  </p:grpSpPr>
                  <p:sp>
                    <p:nvSpPr>
                      <p:cNvPr id="2142" name="Rectangle 12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735" y="3569"/>
                        <a:ext cx="45" cy="404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43" name="Rectangle 129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2735" y="3571"/>
                        <a:ext cx="45" cy="404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44" name="Rectangle 12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700000">
                        <a:off x="2736" y="3571"/>
                        <a:ext cx="45" cy="404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45" name="Rectangle 129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700000">
                        <a:off x="2736" y="3570"/>
                        <a:ext cx="45" cy="404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141" name="AutoShape 12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04" y="3739"/>
                      <a:ext cx="141" cy="141"/>
                    </a:xfrm>
                    <a:prstGeom prst="octagon">
                      <a:avLst>
                        <a:gd name="adj" fmla="val 29287"/>
                      </a:avLst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841" name="Rectangle 840"/>
                <p:cNvSpPr>
                  <a:spLocks/>
                </p:cNvSpPr>
                <p:nvPr/>
              </p:nvSpPr>
              <p:spPr bwMode="auto">
                <a:xfrm rot="16200000">
                  <a:off x="2581316" y="2462175"/>
                  <a:ext cx="93633" cy="95241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2" name="Rectangle 841"/>
                <p:cNvSpPr>
                  <a:spLocks/>
                </p:cNvSpPr>
                <p:nvPr/>
              </p:nvSpPr>
              <p:spPr bwMode="auto">
                <a:xfrm rot="16200000">
                  <a:off x="2620991" y="2398693"/>
                  <a:ext cx="14284" cy="114290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83" name="Group 189"/>
                <p:cNvGrpSpPr>
                  <a:grpSpLocks/>
                </p:cNvGrpSpPr>
                <p:nvPr/>
              </p:nvGrpSpPr>
              <p:grpSpPr bwMode="auto">
                <a:xfrm rot="5400000">
                  <a:off x="2701529" y="2334814"/>
                  <a:ext cx="47625" cy="169068"/>
                  <a:chOff x="1188243" y="2431257"/>
                  <a:chExt cx="47625" cy="169068"/>
                </a:xfrm>
              </p:grpSpPr>
              <p:sp>
                <p:nvSpPr>
                  <p:cNvPr id="847" name="Rectangle 846"/>
                  <p:cNvSpPr>
                    <a:spLocks/>
                  </p:cNvSpPr>
                  <p:nvPr/>
                </p:nvSpPr>
                <p:spPr bwMode="auto">
                  <a:xfrm rot="16200000">
                    <a:off x="1131882" y="2495541"/>
                    <a:ext cx="161911" cy="47610"/>
                  </a:xfrm>
                  <a:prstGeom prst="rect">
                    <a:avLst/>
                  </a:prstGeom>
                  <a:solidFill>
                    <a:srgbClr val="5F5F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48" name="Trapezoid 847"/>
                  <p:cNvSpPr/>
                  <p:nvPr/>
                </p:nvSpPr>
                <p:spPr bwMode="auto">
                  <a:xfrm>
                    <a:off x="1189033" y="2432041"/>
                    <a:ext cx="47610" cy="12699"/>
                  </a:xfrm>
                  <a:prstGeom prst="trapezoid">
                    <a:avLst/>
                  </a:prstGeom>
                  <a:solidFill>
                    <a:srgbClr val="5F5F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84" name="Group 114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1150379" y="2489461"/>
                    <a:ext cx="123352" cy="47017"/>
                    <a:chOff x="2831305" y="2362200"/>
                    <a:chExt cx="167868" cy="64008"/>
                  </a:xfrm>
                  <a:solidFill>
                    <a:srgbClr val="969696"/>
                  </a:solidFill>
                </p:grpSpPr>
                <p:sp>
                  <p:nvSpPr>
                    <p:cNvPr id="850" name="Rectangle 849"/>
                    <p:cNvSpPr>
                      <a:spLocks/>
                    </p:cNvSpPr>
                    <p:nvPr/>
                  </p:nvSpPr>
                  <p:spPr>
                    <a:xfrm>
                      <a:off x="2859010" y="2362745"/>
                      <a:ext cx="8642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51" name="Rectangle 850"/>
                    <p:cNvSpPr>
                      <a:spLocks/>
                    </p:cNvSpPr>
                    <p:nvPr/>
                  </p:nvSpPr>
                  <p:spPr>
                    <a:xfrm>
                      <a:off x="2958389" y="2362745"/>
                      <a:ext cx="10803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52" name="Rectangle 851"/>
                    <p:cNvSpPr>
                      <a:spLocks/>
                    </p:cNvSpPr>
                    <p:nvPr/>
                  </p:nvSpPr>
                  <p:spPr>
                    <a:xfrm>
                      <a:off x="2893576" y="2362745"/>
                      <a:ext cx="10803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53" name="Rectangle 852"/>
                    <p:cNvSpPr>
                      <a:spLocks/>
                    </p:cNvSpPr>
                    <p:nvPr/>
                  </p:nvSpPr>
                  <p:spPr>
                    <a:xfrm>
                      <a:off x="2925983" y="2362744"/>
                      <a:ext cx="10801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54" name="Rectangle 853"/>
                    <p:cNvSpPr>
                      <a:spLocks/>
                    </p:cNvSpPr>
                    <p:nvPr/>
                  </p:nvSpPr>
                  <p:spPr>
                    <a:xfrm>
                      <a:off x="2826605" y="2362745"/>
                      <a:ext cx="8642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55" name="Rectangle 854"/>
                    <p:cNvSpPr>
                      <a:spLocks/>
                    </p:cNvSpPr>
                    <p:nvPr/>
                  </p:nvSpPr>
                  <p:spPr>
                    <a:xfrm>
                      <a:off x="2986475" y="2362745"/>
                      <a:ext cx="8642" cy="6699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sp>
              <p:nvSpPr>
                <p:cNvPr id="844" name="Rectangle 843"/>
                <p:cNvSpPr>
                  <a:spLocks/>
                </p:cNvSpPr>
                <p:nvPr/>
              </p:nvSpPr>
              <p:spPr bwMode="auto">
                <a:xfrm rot="16200000">
                  <a:off x="2553544" y="2869243"/>
                  <a:ext cx="149178" cy="8254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5" name="Rectangle 844"/>
                <p:cNvSpPr>
                  <a:spLocks/>
                </p:cNvSpPr>
                <p:nvPr/>
              </p:nvSpPr>
              <p:spPr bwMode="auto">
                <a:xfrm>
                  <a:off x="2553526" y="2902579"/>
                  <a:ext cx="149212" cy="3650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6" name="Oval 845"/>
                <p:cNvSpPr>
                  <a:spLocks noChangeAspect="1"/>
                </p:cNvSpPr>
                <p:nvPr/>
              </p:nvSpPr>
              <p:spPr>
                <a:xfrm flipV="1">
                  <a:off x="2582098" y="2393151"/>
                  <a:ext cx="92067" cy="92046"/>
                </a:xfrm>
                <a:prstGeom prst="ellipse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85" name="Group 25621"/>
              <p:cNvGrpSpPr>
                <a:grpSpLocks/>
              </p:cNvGrpSpPr>
              <p:nvPr/>
            </p:nvGrpSpPr>
            <p:grpSpPr bwMode="auto">
              <a:xfrm>
                <a:off x="6858000" y="3276600"/>
                <a:ext cx="1066800" cy="1981200"/>
                <a:chOff x="6858000" y="3276600"/>
                <a:chExt cx="1066800" cy="1981200"/>
              </a:xfrm>
            </p:grpSpPr>
            <p:sp>
              <p:nvSpPr>
                <p:cNvPr id="835" name="Rounded Rectangle 834"/>
                <p:cNvSpPr/>
                <p:nvPr/>
              </p:nvSpPr>
              <p:spPr>
                <a:xfrm>
                  <a:off x="6857254" y="3277220"/>
                  <a:ext cx="1068293" cy="1980580"/>
                </a:xfrm>
                <a:prstGeom prst="roundRect">
                  <a:avLst>
                    <a:gd name="adj" fmla="val 7738"/>
                  </a:avLst>
                </a:prstGeom>
                <a:solidFill>
                  <a:srgbClr val="C0C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86" name="Group 25620"/>
                <p:cNvGrpSpPr>
                  <a:grpSpLocks/>
                </p:cNvGrpSpPr>
                <p:nvPr/>
              </p:nvGrpSpPr>
              <p:grpSpPr bwMode="auto">
                <a:xfrm>
                  <a:off x="6858000" y="3529023"/>
                  <a:ext cx="1066800" cy="1476354"/>
                  <a:chOff x="6858000" y="3436145"/>
                  <a:chExt cx="1066800" cy="1476354"/>
                </a:xfrm>
              </p:grpSpPr>
              <p:sp>
                <p:nvSpPr>
                  <p:cNvPr id="837" name="Rectangle 836"/>
                  <p:cNvSpPr/>
                  <p:nvPr/>
                </p:nvSpPr>
                <p:spPr>
                  <a:xfrm>
                    <a:off x="6857254" y="3436675"/>
                    <a:ext cx="1068293" cy="36502"/>
                  </a:xfrm>
                  <a:prstGeom prst="rect">
                    <a:avLst/>
                  </a:prstGeom>
                  <a:solidFill>
                    <a:srgbClr val="96969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38" name="Rectangle 837"/>
                  <p:cNvSpPr/>
                  <p:nvPr/>
                </p:nvSpPr>
                <p:spPr>
                  <a:xfrm>
                    <a:off x="6857254" y="4876087"/>
                    <a:ext cx="1068293" cy="36501"/>
                  </a:xfrm>
                  <a:prstGeom prst="rect">
                    <a:avLst/>
                  </a:prstGeom>
                  <a:solidFill>
                    <a:srgbClr val="96969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187" name="Group 294"/>
            <p:cNvGrpSpPr>
              <a:grpSpLocks/>
            </p:cNvGrpSpPr>
            <p:nvPr/>
          </p:nvGrpSpPr>
          <p:grpSpPr bwMode="auto">
            <a:xfrm>
              <a:off x="5943600" y="3951288"/>
              <a:ext cx="1066800" cy="1981200"/>
              <a:chOff x="6858000" y="3276600"/>
              <a:chExt cx="1066800" cy="1981200"/>
            </a:xfrm>
          </p:grpSpPr>
          <p:sp>
            <p:nvSpPr>
              <p:cNvPr id="827" name="Rounded Rectangle 826"/>
              <p:cNvSpPr/>
              <p:nvPr/>
            </p:nvSpPr>
            <p:spPr>
              <a:xfrm>
                <a:off x="6858000" y="3276600"/>
                <a:ext cx="1066800" cy="1981200"/>
              </a:xfrm>
              <a:prstGeom prst="roundRect">
                <a:avLst>
                  <a:gd name="adj" fmla="val 7738"/>
                </a:avLst>
              </a:prstGeom>
              <a:solidFill>
                <a:srgbClr val="C0C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90" name="Group 296"/>
              <p:cNvGrpSpPr>
                <a:grpSpLocks/>
              </p:cNvGrpSpPr>
              <p:nvPr/>
            </p:nvGrpSpPr>
            <p:grpSpPr bwMode="auto">
              <a:xfrm>
                <a:off x="6858000" y="3529023"/>
                <a:ext cx="1066800" cy="1476354"/>
                <a:chOff x="6858000" y="3436145"/>
                <a:chExt cx="1066800" cy="1476354"/>
              </a:xfrm>
            </p:grpSpPr>
            <p:sp>
              <p:nvSpPr>
                <p:cNvPr id="829" name="Rectangle 828"/>
                <p:cNvSpPr/>
                <p:nvPr/>
              </p:nvSpPr>
              <p:spPr>
                <a:xfrm>
                  <a:off x="6858000" y="3436134"/>
                  <a:ext cx="1066800" cy="36513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0" name="Rectangle 829"/>
                <p:cNvSpPr/>
                <p:nvPr/>
              </p:nvSpPr>
              <p:spPr>
                <a:xfrm>
                  <a:off x="6858000" y="4875997"/>
                  <a:ext cx="1066800" cy="36512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93" name="Group 293"/>
            <p:cNvGrpSpPr>
              <a:grpSpLocks/>
            </p:cNvGrpSpPr>
            <p:nvPr/>
          </p:nvGrpSpPr>
          <p:grpSpPr bwMode="auto">
            <a:xfrm>
              <a:off x="4046538" y="3502025"/>
              <a:ext cx="449262" cy="460375"/>
              <a:chOff x="4419600" y="2831305"/>
              <a:chExt cx="448716" cy="460532"/>
            </a:xfrm>
          </p:grpSpPr>
          <p:grpSp>
            <p:nvGrpSpPr>
              <p:cNvPr id="203" name="Group 291"/>
              <p:cNvGrpSpPr>
                <a:grpSpLocks/>
              </p:cNvGrpSpPr>
              <p:nvPr/>
            </p:nvGrpSpPr>
            <p:grpSpPr bwMode="auto">
              <a:xfrm>
                <a:off x="4419600" y="2907505"/>
                <a:ext cx="448716" cy="384332"/>
                <a:chOff x="4419600" y="2907505"/>
                <a:chExt cx="448716" cy="384332"/>
              </a:xfrm>
            </p:grpSpPr>
            <p:grpSp>
              <p:nvGrpSpPr>
                <p:cNvPr id="204" name="Group 273"/>
                <p:cNvGrpSpPr>
                  <a:grpSpLocks/>
                </p:cNvGrpSpPr>
                <p:nvPr/>
              </p:nvGrpSpPr>
              <p:grpSpPr bwMode="auto">
                <a:xfrm rot="5400000">
                  <a:off x="4669676" y="3039860"/>
                  <a:ext cx="114300" cy="282981"/>
                  <a:chOff x="5248276" y="1944282"/>
                  <a:chExt cx="114300" cy="282981"/>
                </a:xfrm>
              </p:grpSpPr>
              <p:sp>
                <p:nvSpPr>
                  <p:cNvPr id="814" name="Rectangle 813"/>
                  <p:cNvSpPr>
                    <a:spLocks/>
                  </p:cNvSpPr>
                  <p:nvPr/>
                </p:nvSpPr>
                <p:spPr bwMode="auto">
                  <a:xfrm rot="16200000">
                    <a:off x="5257976" y="2138440"/>
                    <a:ext cx="93549" cy="95283"/>
                  </a:xfrm>
                  <a:prstGeom prst="rect">
                    <a:avLst/>
                  </a:prstGeom>
                  <a:solidFill>
                    <a:srgbClr val="5F5F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15" name="Rectangle 814"/>
                  <p:cNvSpPr>
                    <a:spLocks/>
                  </p:cNvSpPr>
                  <p:nvPr/>
                </p:nvSpPr>
                <p:spPr bwMode="auto">
                  <a:xfrm rot="16200000">
                    <a:off x="5297615" y="2075003"/>
                    <a:ext cx="14270" cy="114339"/>
                  </a:xfrm>
                  <a:prstGeom prst="rect">
                    <a:avLst/>
                  </a:prstGeom>
                  <a:solidFill>
                    <a:srgbClr val="5F5F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205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5281613" y="1944282"/>
                    <a:ext cx="47625" cy="169068"/>
                    <a:chOff x="1188243" y="2431257"/>
                    <a:chExt cx="47625" cy="169068"/>
                  </a:xfrm>
                </p:grpSpPr>
                <p:sp>
                  <p:nvSpPr>
                    <p:cNvPr id="818" name="Rectangle 817"/>
                    <p:cNvSpPr>
                      <a:spLocks/>
                    </p:cNvSpPr>
                    <p:nvPr/>
                  </p:nvSpPr>
                  <p:spPr bwMode="auto">
                    <a:xfrm rot="16200000">
                      <a:off x="1132895" y="2495436"/>
                      <a:ext cx="156971" cy="4764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19" name="Trapezoid 818"/>
                    <p:cNvSpPr/>
                    <p:nvPr/>
                  </p:nvSpPr>
                  <p:spPr bwMode="auto">
                    <a:xfrm>
                      <a:off x="1187561" y="2431258"/>
                      <a:ext cx="47641" cy="12685"/>
                    </a:xfrm>
                    <a:prstGeom prst="trapezoid">
                      <a:avLst/>
                    </a:prstGeom>
                    <a:solidFill>
                      <a:srgbClr val="5F5F5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206" name="Group 114"/>
                    <p:cNvGrpSpPr>
                      <a:grpSpLocks/>
                    </p:cNvGrpSpPr>
                    <p:nvPr/>
                  </p:nvGrpSpPr>
                  <p:grpSpPr bwMode="auto">
                    <a:xfrm rot="16200000">
                      <a:off x="1150379" y="2489461"/>
                      <a:ext cx="123352" cy="47017"/>
                      <a:chOff x="2831305" y="2362200"/>
                      <a:chExt cx="167868" cy="64008"/>
                    </a:xfrm>
                    <a:solidFill>
                      <a:srgbClr val="969696"/>
                    </a:solidFill>
                  </p:grpSpPr>
                  <p:sp>
                    <p:nvSpPr>
                      <p:cNvPr id="821" name="Rectangle 820"/>
                      <p:cNvSpPr>
                        <a:spLocks/>
                      </p:cNvSpPr>
                      <p:nvPr/>
                    </p:nvSpPr>
                    <p:spPr>
                      <a:xfrm>
                        <a:off x="2859010" y="2362745"/>
                        <a:ext cx="8642" cy="6699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22" name="Rectangle 821"/>
                      <p:cNvSpPr>
                        <a:spLocks/>
                      </p:cNvSpPr>
                      <p:nvPr/>
                    </p:nvSpPr>
                    <p:spPr>
                      <a:xfrm>
                        <a:off x="2958389" y="2362745"/>
                        <a:ext cx="10803" cy="6699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23" name="Rectangle 822"/>
                      <p:cNvSpPr>
                        <a:spLocks/>
                      </p:cNvSpPr>
                      <p:nvPr/>
                    </p:nvSpPr>
                    <p:spPr>
                      <a:xfrm>
                        <a:off x="2893576" y="2362745"/>
                        <a:ext cx="10803" cy="6699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24" name="Rectangle 823"/>
                      <p:cNvSpPr>
                        <a:spLocks/>
                      </p:cNvSpPr>
                      <p:nvPr/>
                    </p:nvSpPr>
                    <p:spPr>
                      <a:xfrm>
                        <a:off x="2925983" y="2362744"/>
                        <a:ext cx="10801" cy="6699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25" name="Rectangle 824"/>
                      <p:cNvSpPr>
                        <a:spLocks/>
                      </p:cNvSpPr>
                      <p:nvPr/>
                    </p:nvSpPr>
                    <p:spPr>
                      <a:xfrm>
                        <a:off x="2826605" y="2362745"/>
                        <a:ext cx="8642" cy="6699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26" name="Rectangle 825"/>
                      <p:cNvSpPr>
                        <a:spLocks/>
                      </p:cNvSpPr>
                      <p:nvPr/>
                    </p:nvSpPr>
                    <p:spPr>
                      <a:xfrm>
                        <a:off x="2986475" y="2362745"/>
                        <a:ext cx="8642" cy="66998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sp>
                <p:nvSpPr>
                  <p:cNvPr id="817" name="Oval 816"/>
                  <p:cNvSpPr>
                    <a:spLocks noChangeAspect="1"/>
                  </p:cNvSpPr>
                  <p:nvPr/>
                </p:nvSpPr>
                <p:spPr>
                  <a:xfrm flipV="1">
                    <a:off x="5258698" y="2071128"/>
                    <a:ext cx="92106" cy="90377"/>
                  </a:xfrm>
                  <a:prstGeom prst="ellipse">
                    <a:avLst/>
                  </a:prstGeom>
                  <a:solidFill>
                    <a:srgbClr val="5F5F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811" name="Rectangle 810"/>
                <p:cNvSpPr/>
                <p:nvPr/>
              </p:nvSpPr>
              <p:spPr>
                <a:xfrm>
                  <a:off x="4587670" y="2907531"/>
                  <a:ext cx="45981" cy="304904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2" name="Trapezoid 811"/>
                <p:cNvSpPr>
                  <a:spLocks noChangeAspect="1"/>
                </p:cNvSpPr>
                <p:nvPr/>
              </p:nvSpPr>
              <p:spPr>
                <a:xfrm>
                  <a:off x="4419600" y="3245784"/>
                  <a:ext cx="380537" cy="46053"/>
                </a:xfrm>
                <a:prstGeom prst="trapezoid">
                  <a:avLst>
                    <a:gd name="adj" fmla="val 114845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3" name="Oval 812"/>
                <p:cNvSpPr/>
                <p:nvPr/>
              </p:nvSpPr>
              <p:spPr>
                <a:xfrm>
                  <a:off x="4533761" y="3199731"/>
                  <a:ext cx="152215" cy="921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809" name="Trapezoid 808"/>
              <p:cNvSpPr/>
              <p:nvPr/>
            </p:nvSpPr>
            <p:spPr>
              <a:xfrm>
                <a:off x="4571815" y="2831305"/>
                <a:ext cx="76107" cy="76226"/>
              </a:xfrm>
              <a:prstGeom prst="trapezoid">
                <a:avLst>
                  <a:gd name="adj" fmla="val 125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498" name="Title 49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1750"/>
                            </p:stCondLst>
                            <p:childTnLst>
                              <p:par>
                                <p:cTn id="4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2250"/>
                            </p:stCondLst>
                            <p:childTnLst>
                              <p:par>
                                <p:cTn id="5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2750"/>
                            </p:stCondLst>
                            <p:childTnLst>
                              <p:par>
                                <p:cTn id="5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3250"/>
                            </p:stCondLst>
                            <p:childTnLst>
                              <p:par>
                                <p:cTn id="5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2" dur="10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6" dur="10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1.48148E-6 L -0.00208 0.40741 C -0.00885 0.4794 -0.02656 0.42593 -0.03229 0.43009 C -0.03802 0.43426 -0.0342 0.43264 -0.03646 0.43287 C -0.04132 0.43704 -0.04271 0.43496 -0.04583 0.43148 C -0.04896 0.42801 -0.04757 0.43403 -0.05521 0.41158 L -0.09166 0.29607 " pathEditMode="relative" rAng="0" ptsTypes="FfafaFF">
                                      <p:cBhvr>
                                        <p:cTn id="10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240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" presetClass="entr" presetSubtype="9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94444E-6 -4.44444E-6 L 0.00104 0.17778 C -0.00052 0.23542 -0.00122 0.31088 -0.00174 0.34352 C -0.00226 0.37616 -0.00122 0.36366 -0.00243 0.37408 C -0.00226 0.40857 -0.0059 0.39885 -0.00938 0.40649 C -0.01372 0.41412 -0.01858 0.447 -0.02813 0.41945 L -0.06649 0.24167 " pathEditMode="relative" rAng="0" ptsTypes="FfafaFF">
                                      <p:cBhvr>
                                        <p:cTn id="10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223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" presetClass="entr" presetSubtype="9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1.66667E-6 -1.48148E-6 L -0.00451 0.18079 C -0.0066 0.23796 -0.00851 0.31088 -0.00868 0.34283 C -0.00885 0.37477 -0.00434 0.35718 -0.00521 0.37246 C -0.00677 0.40648 -0.00677 0.43009 -0.01354 0.43449 C -0.02031 0.43889 -0.03246 0.43218 -0.04618 0.39931 L -0.09618 0.23727 " pathEditMode="relative" rAng="0" ptsTypes="FfafaFF">
                                      <p:cBhvr>
                                        <p:cTn id="11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2190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3" dur="5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3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6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 animBg="1"/>
      <p:bldP spid="333" grpId="0" animBg="1"/>
      <p:bldP spid="245" grpId="0" animBg="1"/>
      <p:bldP spid="246" grpId="0" animBg="1"/>
      <p:bldP spid="225" grpId="0" animBg="1"/>
      <p:bldP spid="236" grpId="0" animBg="1"/>
      <p:bldP spid="236" grpId="1" animBg="1"/>
      <p:bldP spid="378" grpId="0" animBg="1"/>
      <p:bldP spid="378" grpId="1" animBg="1"/>
      <p:bldP spid="237" grpId="0" animBg="1"/>
      <p:bldP spid="237" grpId="1" animBg="1"/>
      <p:bldP spid="304" grpId="0" animBg="1"/>
      <p:bldP spid="4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619</TotalTime>
  <Words>1444</Words>
  <Application>Microsoft Office PowerPoint</Application>
  <PresentationFormat>On-screen Show (4:3)</PresentationFormat>
  <Paragraphs>280</Paragraphs>
  <Slides>34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Solstice</vt:lpstr>
      <vt:lpstr>The Daniel Boone Green Team Presents</vt:lpstr>
      <vt:lpstr>PA Outlook </vt:lpstr>
      <vt:lpstr>PowerPoint Presentation</vt:lpstr>
      <vt:lpstr>Green House Gases </vt:lpstr>
      <vt:lpstr>Reduction of Green House Gases</vt:lpstr>
      <vt:lpstr>This Means </vt:lpstr>
      <vt:lpstr>The Science</vt:lpstr>
      <vt:lpstr>What is a Digester?</vt:lpstr>
      <vt:lpstr>Our Prototype</vt:lpstr>
      <vt:lpstr>Solid Separator Example </vt:lpstr>
      <vt:lpstr>Advantages</vt:lpstr>
      <vt:lpstr>Disadvantages</vt:lpstr>
      <vt:lpstr>Timeframe</vt:lpstr>
      <vt:lpstr>Who Already Has One?</vt:lpstr>
      <vt:lpstr>Who’s Supporting These Projects?</vt:lpstr>
      <vt:lpstr>Frequently Asked Questions</vt:lpstr>
      <vt:lpstr>Frequently Asked Questions</vt:lpstr>
      <vt:lpstr>Chesapeake Bay Foundation Grant Programs</vt:lpstr>
      <vt:lpstr>NRCS  (National Resources Conservation Service) Federal Farm Bill-Financial Assistance</vt:lpstr>
      <vt:lpstr>Farm Bill Financial Assistance: Conservation Stewardship Program</vt:lpstr>
      <vt:lpstr>Case Studies</vt:lpstr>
      <vt:lpstr>PowerPoint Presentation</vt:lpstr>
      <vt:lpstr>Links and References</vt:lpstr>
      <vt:lpstr>Who Should I Contact to Get Started?</vt:lpstr>
      <vt:lpstr>Local Farmers to Contact</vt:lpstr>
      <vt:lpstr>PowerPoint Presentation</vt:lpstr>
      <vt:lpstr>Biogas Map – Contacts </vt:lpstr>
      <vt:lpstr>Qualifications for EQIP from NRCS</vt:lpstr>
      <vt:lpstr>Eligibility for Increased/Advanced Payment through NRCS Farm Bill</vt:lpstr>
      <vt:lpstr>NRCS Farm Bill: Easements (for the environment)</vt:lpstr>
      <vt:lpstr>PowerPoint Presentation</vt:lpstr>
      <vt:lpstr>PowerPoint Presentation</vt:lpstr>
      <vt:lpstr>PowerPoint Presentation</vt:lpstr>
      <vt:lpstr>Solid Separator Example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Quintin</dc:creator>
  <cp:lastModifiedBy>Quintin</cp:lastModifiedBy>
  <cp:revision>48</cp:revision>
  <dcterms:created xsi:type="dcterms:W3CDTF">2015-02-12T23:59:57Z</dcterms:created>
  <dcterms:modified xsi:type="dcterms:W3CDTF">2015-02-16T00:27:25Z</dcterms:modified>
</cp:coreProperties>
</file>